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60" r:id="rId2"/>
    <p:sldId id="261" r:id="rId3"/>
    <p:sldId id="257" r:id="rId4"/>
    <p:sldId id="263" r:id="rId5"/>
    <p:sldId id="258" r:id="rId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4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002060"/>
    <a:srgbClr val="0A3C96"/>
    <a:srgbClr val="0B3D91"/>
    <a:srgbClr val="083B90"/>
    <a:srgbClr val="FC3D21"/>
    <a:srgbClr val="DCDCDC"/>
    <a:srgbClr val="D9D9D9"/>
    <a:srgbClr val="FFC8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43" d="100"/>
          <a:sy n="43" d="100"/>
        </p:scale>
        <p:origin x="36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004F0-ED81-4CE9-9F2B-EFD5618BFB74}" type="datetimeFigureOut">
              <a:rPr lang="hu-HU" smtClean="0"/>
              <a:t>2020. 01. 12.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E5D0E-3459-4925-A40D-5E69CDCD79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7127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4946F6D-D14C-4FCB-A3BA-B6ECD60680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B78C24CF-BA33-4288-AEB3-B1D66E394F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3D984F1-C039-477C-AA73-1A93EDE45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32AF3-5D92-46C8-A80B-F91F73F7FF89}" type="datetime1">
              <a:rPr lang="hu-HU" smtClean="0"/>
              <a:t>2020. 01. 12.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7E0CA1E-26FC-4E8E-8732-833578CA5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/>
              <a:t>Gipsz Jakab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CA8921B-FBF3-477F-BDC8-C95E23A26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1B87344-6A73-47E1-BAA6-EDAE469FEF8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4223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03400BB-EFAC-4459-A0EB-22FB5F5A3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EBBFBAD2-C149-420F-A925-A0FB96EFD2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D6BFE58-E9E5-4B73-B4A3-192115D39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62641-557E-46A7-8E12-6F229DF4042B}" type="datetime1">
              <a:rPr lang="hu-HU" smtClean="0"/>
              <a:t>2020. 01. 12.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F5D89AF-5321-4883-B8A4-9F691716D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/>
              <a:t>Gipsz Jakab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36D63FE-A8AF-4FFB-9325-A3B79EF15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1B87344-6A73-47E1-BAA6-EDAE469FEF8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2182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3AD34839-E941-4D5A-B328-561B2AA4F4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2591AE32-B2FC-416D-8147-AEDB1A2745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CE66501-EA69-405B-A334-A18EBE322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52174-CBF6-4F8D-85BF-BCEAC995BCDD}" type="datetime1">
              <a:rPr lang="hu-HU" smtClean="0"/>
              <a:t>2020. 01. 12.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3CE8D05-49AC-4BCD-8C29-BD07ED812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/>
              <a:t>Gipsz Jakab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F9764EF-D68D-4F5B-9C71-F29ABF913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1B87344-6A73-47E1-BAA6-EDAE469FEF8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06490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79CC62A-31A8-49C5-8642-79AB012B4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136EEC7-4D7E-4A26-84D0-F42A4415B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4C505C0-935E-48CA-82C1-BCB33F1A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solidFill>
            <a:srgbClr val="002060"/>
          </a:solidFill>
        </p:spPr>
        <p:txBody>
          <a:bodyPr/>
          <a:lstStyle/>
          <a:p>
            <a:fld id="{BED4C19E-554D-4593-B554-66FEE636851F}" type="datetime1">
              <a:rPr lang="hu-HU" smtClean="0"/>
              <a:t>2020. 01. 12.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B80628F-6440-41F4-B962-FA009FA0D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solidFill>
            <a:srgbClr val="002060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hu-HU" dirty="0"/>
              <a:t>Gipsz Jakab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625D3B2-63B0-415A-B44F-910814036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1B87344-6A73-47E1-BAA6-EDAE469FEF85}" type="slidenum">
              <a:rPr lang="hu-HU" smtClean="0"/>
              <a:pPr/>
              <a:t>‹#›</a:t>
            </a:fld>
            <a:endParaRPr lang="hu-HU"/>
          </a:p>
        </p:txBody>
      </p:sp>
      <p:pic>
        <p:nvPicPr>
          <p:cNvPr id="7" name="Kép 6">
            <a:hlinkClick r:id="rId2" action="ppaction://hlinksldjump"/>
            <a:extLst>
              <a:ext uri="{FF2B5EF4-FFF2-40B4-BE49-F238E27FC236}">
                <a16:creationId xmlns:a16="http://schemas.microsoft.com/office/drawing/2014/main" id="{29776910-1E16-40B0-B485-DE1DB8CA7A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512" y="162468"/>
            <a:ext cx="1722488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865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2DCE621-CF02-4134-BBDF-28D994640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3125E65-2FC0-44F2-9307-C07FB373A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E3CF5EA-E3A1-47A5-8A3B-F0226DC49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BA66B-2C26-424F-8891-22A3205B120F}" type="datetime1">
              <a:rPr lang="hu-HU" smtClean="0"/>
              <a:t>2020. 01. 12.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D5201A5-53BE-43EF-822D-C0C156DBF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hu-HU" dirty="0"/>
              <a:t>Gipsz Jakab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A7E68B8-F8C1-46CA-A32F-424937774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1B87344-6A73-47E1-BAA6-EDAE469FEF85}" type="slidenum">
              <a:rPr lang="hu-HU" smtClean="0"/>
              <a:pPr algn="ctr"/>
              <a:t>‹#›</a:t>
            </a:fld>
            <a:endParaRPr lang="hu-HU" dirty="0"/>
          </a:p>
        </p:txBody>
      </p:sp>
      <p:pic>
        <p:nvPicPr>
          <p:cNvPr id="8" name="Kép 7">
            <a:hlinkClick r:id="rId2" action="ppaction://hlinksldjump"/>
            <a:extLst>
              <a:ext uri="{FF2B5EF4-FFF2-40B4-BE49-F238E27FC236}">
                <a16:creationId xmlns:a16="http://schemas.microsoft.com/office/drawing/2014/main" id="{0EDBFF40-D64B-494F-9CDD-ADAEACC6D5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512" y="162468"/>
            <a:ext cx="1722488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986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01F7292-A363-4BFB-8CA0-84D1B82F2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A445C98-42B8-4209-9CD6-8E03A3032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F85C5F4-5D0A-4C54-AD85-5ADD963F5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88484F25-2D80-4253-9CB0-F9669179A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E6FF7-CF08-4A02-81A4-C5384D7BF579}" type="datetime1">
              <a:rPr lang="hu-HU" smtClean="0"/>
              <a:t>2020. 01. 12.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0507A3E-3E6F-4A0F-8D25-531EDA1A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/>
              <a:t>Gipsz Jakab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019FFC2D-7DD7-4986-9FB1-655677924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1B87344-6A73-47E1-BAA6-EDAE469FEF85}" type="slidenum">
              <a:rPr lang="hu-HU" smtClean="0"/>
              <a:pPr/>
              <a:t>‹#›</a:t>
            </a:fld>
            <a:endParaRPr lang="hu-HU"/>
          </a:p>
        </p:txBody>
      </p:sp>
      <p:pic>
        <p:nvPicPr>
          <p:cNvPr id="9" name="Kép 8">
            <a:hlinkClick r:id="rId2" action="ppaction://hlinksldjump"/>
            <a:extLst>
              <a:ext uri="{FF2B5EF4-FFF2-40B4-BE49-F238E27FC236}">
                <a16:creationId xmlns:a16="http://schemas.microsoft.com/office/drawing/2014/main" id="{966DA907-4648-4EB2-BC78-C65E1C6D2C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512" y="162468"/>
            <a:ext cx="1722488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3587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09A08CA-E69B-4438-ADFD-AB38388AA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181BB46-F3D2-4991-ABD6-36B2362532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9D53A4F4-6D5A-4D04-AB7C-CF9B72D756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3DD11DBF-7854-447E-B8C7-1B5852E64C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330AB7D1-F5B6-4AF4-BF23-4EBA5EC96A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7EFC6246-6E25-4A29-87D3-0ECAE79D6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4332-B8A6-498A-A88D-B276A3DE7BCC}" type="datetime1">
              <a:rPr lang="hu-HU" smtClean="0"/>
              <a:t>2020. 01. 12.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F73C4BBC-8D19-4C01-98F8-F448135DF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/>
              <a:t>Gipsz Jakab</a:t>
            </a:r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FBC4D5B3-E969-4192-892D-3DC577091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1B87344-6A73-47E1-BAA6-EDAE469FEF85}" type="slidenum">
              <a:rPr lang="hu-HU" smtClean="0"/>
              <a:pPr/>
              <a:t>‹#›</a:t>
            </a:fld>
            <a:endParaRPr lang="hu-HU"/>
          </a:p>
        </p:txBody>
      </p:sp>
      <p:pic>
        <p:nvPicPr>
          <p:cNvPr id="11" name="Kép 10">
            <a:hlinkClick r:id="rId2" action="ppaction://hlinksldjump"/>
            <a:extLst>
              <a:ext uri="{FF2B5EF4-FFF2-40B4-BE49-F238E27FC236}">
                <a16:creationId xmlns:a16="http://schemas.microsoft.com/office/drawing/2014/main" id="{6002EA3C-7675-4BC6-8598-BC7772E6E3C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512" y="162468"/>
            <a:ext cx="1722488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02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2DC02EB-2B14-4E4B-BA4B-6AA747F09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E7A8CAD8-F5B4-4D89-9828-86A19A8D7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D953-9BB8-4E4C-A450-C57AEDC50B32}" type="datetime1">
              <a:rPr lang="hu-HU" smtClean="0"/>
              <a:t>2020. 01. 12.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8F7B1829-07A4-401E-AC9D-30732C3F6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/>
              <a:t>Gipsz Jakab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4EF6A761-29EC-4CFB-8316-1D673C7C1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1B87344-6A73-47E1-BAA6-EDAE469FEF85}" type="slidenum">
              <a:rPr lang="hu-HU" smtClean="0"/>
              <a:pPr/>
              <a:t>‹#›</a:t>
            </a:fld>
            <a:endParaRPr lang="hu-HU"/>
          </a:p>
        </p:txBody>
      </p:sp>
      <p:pic>
        <p:nvPicPr>
          <p:cNvPr id="7" name="Kép 6">
            <a:hlinkClick r:id="rId2" action="ppaction://hlinksldjump"/>
            <a:extLst>
              <a:ext uri="{FF2B5EF4-FFF2-40B4-BE49-F238E27FC236}">
                <a16:creationId xmlns:a16="http://schemas.microsoft.com/office/drawing/2014/main" id="{A0D85F3B-43EF-4A9B-B396-E34D5567E99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512" y="162468"/>
            <a:ext cx="1722488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2374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2A2590AD-0A25-4E41-BAD8-73659117A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C704-6F1C-41D2-B69F-C2D9957BBB34}" type="datetime1">
              <a:rPr lang="hu-HU" smtClean="0"/>
              <a:t>2020. 01. 12.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5848B8E3-E57B-452D-9AFA-A36B47676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/>
              <a:t>Gipsz Jakab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5A04268-7309-47AD-86E4-5AF5BC63C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1B87344-6A73-47E1-BAA6-EDAE469FEF85}" type="slidenum">
              <a:rPr lang="hu-HU" smtClean="0"/>
              <a:pPr/>
              <a:t>‹#›</a:t>
            </a:fld>
            <a:endParaRPr lang="hu-HU"/>
          </a:p>
        </p:txBody>
      </p:sp>
      <p:pic>
        <p:nvPicPr>
          <p:cNvPr id="6" name="Kép 5">
            <a:hlinkClick r:id="rId2" action="ppaction://hlinksldjump"/>
            <a:extLst>
              <a:ext uri="{FF2B5EF4-FFF2-40B4-BE49-F238E27FC236}">
                <a16:creationId xmlns:a16="http://schemas.microsoft.com/office/drawing/2014/main" id="{768577E0-296E-4E00-8FC7-A3ABE1DA79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512" y="162468"/>
            <a:ext cx="1722488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2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F5B3FB7-0690-4F74-B133-C9A2FF821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AEA0D2F-1E1A-4CEB-8B70-0E6AF2EB7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49DEB957-2D2F-4417-81AD-B9C83FF70A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23F05E9B-EAC4-4025-AF72-32B1F3C98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E159-D73D-4605-89F6-30EDC24F580D}" type="datetime1">
              <a:rPr lang="hu-HU" smtClean="0"/>
              <a:t>2020. 01. 12.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024772B1-5B7C-4CE6-A56C-EF968E445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/>
              <a:t>Gipsz Jakab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BAF2170-822F-4FD2-9FF7-EAA7ED7C2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1B87344-6A73-47E1-BAA6-EDAE469FEF8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63749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B41E9FD-15EB-45BF-8B0C-8D14FD141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95C0F0F3-6740-4E18-AFC9-EB70F6AE8E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901A198E-AD9A-4CAB-A9A3-6FFA8E6F13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C124B7A-810B-43B2-9690-6463A9993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C220-804F-4DCB-95B0-43574C282A73}" type="datetime1">
              <a:rPr lang="hu-HU" smtClean="0"/>
              <a:t>2020. 01. 12.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621100B-97DF-4DB4-82C7-0F0001FDD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/>
              <a:t>Gipsz Jakab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AFBA18BE-FBA8-4F84-BBD3-3F61096C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D1B87344-6A73-47E1-BAA6-EDAE469FEF8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21349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f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638C018D-05C6-4F70-B22B-CA9252B67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86F9B9A-0E39-43F4-9EA9-23538F596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C913459-6289-46FD-9FCC-0F0B8F833A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7FBF226C-68A1-4608-ADDF-83EAB69AA276}" type="datetime1">
              <a:rPr lang="hu-HU" smtClean="0"/>
              <a:pPr/>
              <a:t>2020. 01. 12.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89FAA26-AD80-4076-B333-9A78F5DCD1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lIns="91440" tIns="45720" rIns="91440" bIns="45720" rtlCol="0" anchor="ctr"/>
          <a:lstStyle>
            <a:lvl1pPr>
              <a:defRPr lang="hu-HU" sz="1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hu-HU" dirty="0"/>
              <a:t>Gipsz Jakab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BFC3F83-1108-4F6A-9685-662D2F0916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/>
          <a:lstStyle>
            <a:lvl1pPr>
              <a:defRPr lang="hu-HU" sz="1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fld id="{D1B87344-6A73-47E1-BAA6-EDAE469FEF85}" type="slidenum">
              <a:rPr lang="hu-HU" smtClean="0"/>
              <a:pPr algn="ctr"/>
              <a:t>‹#›</a:t>
            </a:fld>
            <a:endParaRPr lang="hu-HU" dirty="0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45419F54-EF57-457D-A7A4-D2B7DDF01C9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3936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000" b="1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3"/>
        </a:buBlip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3"/>
        </a:buBlip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3"/>
        </a:buBlip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3"/>
        </a:buBlip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g.hu/fold/2019/07/20/a-sas-leszallt-3/" TargetMode="External"/><Relationship Id="rId2" Type="http://schemas.openxmlformats.org/officeDocument/2006/relationships/hyperlink" Target="https://www.nasa.gov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u.wikipedia.org/wiki/NAS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84E996C-6F70-44FA-9D7D-1B304FD44F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4485" y="1618502"/>
            <a:ext cx="9144000" cy="965200"/>
          </a:xfrm>
        </p:spPr>
        <p:txBody>
          <a:bodyPr/>
          <a:lstStyle/>
          <a:p>
            <a:r>
              <a:rPr lang="hu-HU" sz="5000" dirty="0"/>
              <a:t>NASA</a:t>
            </a:r>
          </a:p>
        </p:txBody>
      </p:sp>
      <p:sp>
        <p:nvSpPr>
          <p:cNvPr id="7" name="Alcím 6">
            <a:extLst>
              <a:ext uri="{FF2B5EF4-FFF2-40B4-BE49-F238E27FC236}">
                <a16:creationId xmlns:a16="http://schemas.microsoft.com/office/drawing/2014/main" id="{61B7FC6A-B7DB-4475-95B1-F35E9A14E8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231" y="2583702"/>
            <a:ext cx="9144000" cy="1217523"/>
          </a:xfrm>
        </p:spPr>
        <p:txBody>
          <a:bodyPr/>
          <a:lstStyle/>
          <a:p>
            <a:r>
              <a:rPr lang="en-US" i="1" dirty="0"/>
              <a:t>National Aeronautics </a:t>
            </a:r>
            <a:endParaRPr lang="hu-HU" i="1" dirty="0"/>
          </a:p>
          <a:p>
            <a:r>
              <a:rPr lang="en-US" i="1" dirty="0"/>
              <a:t>and Space Administration</a:t>
            </a:r>
            <a:endParaRPr lang="en-US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5B2F37A3-F787-418E-8FAC-6862F9117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125" y="629963"/>
            <a:ext cx="5163750" cy="4320000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D4343054-5867-4D31-BA08-903BAD2C50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285" y="2069963"/>
            <a:ext cx="4198400" cy="2880000"/>
          </a:xfrm>
          <a:prstGeom prst="rect">
            <a:avLst/>
          </a:prstGeom>
        </p:spPr>
      </p:pic>
      <p:sp>
        <p:nvSpPr>
          <p:cNvPr id="3" name="Téglalap: lekerekített 2">
            <a:hlinkClick r:id="rId4" action="ppaction://hlinksldjump"/>
            <a:extLst>
              <a:ext uri="{FF2B5EF4-FFF2-40B4-BE49-F238E27FC236}">
                <a16:creationId xmlns:a16="http://schemas.microsoft.com/office/drawing/2014/main" id="{67EE3150-FFE4-4BB5-905B-EDB37BB8F726}"/>
              </a:ext>
            </a:extLst>
          </p:cNvPr>
          <p:cNvSpPr/>
          <p:nvPr/>
        </p:nvSpPr>
        <p:spPr>
          <a:xfrm>
            <a:off x="624114" y="5475513"/>
            <a:ext cx="2880000" cy="1080000"/>
          </a:xfrm>
          <a:prstGeom prst="roundRect">
            <a:avLst/>
          </a:prstGeom>
          <a:solidFill>
            <a:srgbClr val="083B90"/>
          </a:solidFill>
          <a:ln w="76200">
            <a:solidFill>
              <a:srgbClr val="FC3D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Adatok</a:t>
            </a:r>
          </a:p>
        </p:txBody>
      </p:sp>
      <p:sp>
        <p:nvSpPr>
          <p:cNvPr id="9" name="Téglalap: lekerekített 8">
            <a:hlinkClick r:id="rId5" action="ppaction://hlinksldjump"/>
            <a:extLst>
              <a:ext uri="{FF2B5EF4-FFF2-40B4-BE49-F238E27FC236}">
                <a16:creationId xmlns:a16="http://schemas.microsoft.com/office/drawing/2014/main" id="{3D4EAD94-CF23-498D-82C5-E1CE6E7E47E8}"/>
              </a:ext>
            </a:extLst>
          </p:cNvPr>
          <p:cNvSpPr/>
          <p:nvPr/>
        </p:nvSpPr>
        <p:spPr>
          <a:xfrm>
            <a:off x="4134376" y="5475513"/>
            <a:ext cx="2880000" cy="1080000"/>
          </a:xfrm>
          <a:prstGeom prst="roundRect">
            <a:avLst/>
          </a:prstGeom>
          <a:solidFill>
            <a:srgbClr val="083B90"/>
          </a:solidFill>
          <a:ln w="76200">
            <a:solidFill>
              <a:srgbClr val="FC3D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Űrprogramok</a:t>
            </a:r>
          </a:p>
        </p:txBody>
      </p:sp>
      <p:sp>
        <p:nvSpPr>
          <p:cNvPr id="10" name="Téglalap: lekerekített 9">
            <a:hlinkClick r:id="rId6" action="ppaction://hlinksldjump"/>
            <a:extLst>
              <a:ext uri="{FF2B5EF4-FFF2-40B4-BE49-F238E27FC236}">
                <a16:creationId xmlns:a16="http://schemas.microsoft.com/office/drawing/2014/main" id="{8ED2C128-2C29-4302-B67F-06D3449507CD}"/>
              </a:ext>
            </a:extLst>
          </p:cNvPr>
          <p:cNvSpPr/>
          <p:nvPr/>
        </p:nvSpPr>
        <p:spPr>
          <a:xfrm>
            <a:off x="7557552" y="5475513"/>
            <a:ext cx="2880000" cy="1080000"/>
          </a:xfrm>
          <a:prstGeom prst="roundRect">
            <a:avLst/>
          </a:prstGeom>
          <a:solidFill>
            <a:srgbClr val="083B90"/>
          </a:solidFill>
          <a:ln w="76200">
            <a:solidFill>
              <a:srgbClr val="FC3D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Űrhajósok</a:t>
            </a:r>
          </a:p>
        </p:txBody>
      </p:sp>
      <p:sp>
        <p:nvSpPr>
          <p:cNvPr id="13" name="Téglalap: lekerekített 12">
            <a:hlinkClick r:id="rId7" action="ppaction://hlinksldjump"/>
            <a:extLst>
              <a:ext uri="{FF2B5EF4-FFF2-40B4-BE49-F238E27FC236}">
                <a16:creationId xmlns:a16="http://schemas.microsoft.com/office/drawing/2014/main" id="{3038172F-0212-4E3F-9754-1A17087635DC}"/>
              </a:ext>
            </a:extLst>
          </p:cNvPr>
          <p:cNvSpPr/>
          <p:nvPr/>
        </p:nvSpPr>
        <p:spPr>
          <a:xfrm>
            <a:off x="11024270" y="5468142"/>
            <a:ext cx="720000" cy="1080000"/>
          </a:xfrm>
          <a:prstGeom prst="roundRect">
            <a:avLst/>
          </a:prstGeom>
          <a:solidFill>
            <a:srgbClr val="083B90"/>
          </a:solidFill>
          <a:ln w="76200">
            <a:solidFill>
              <a:srgbClr val="FC3D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Forrás</a:t>
            </a:r>
          </a:p>
        </p:txBody>
      </p:sp>
    </p:spTree>
    <p:extLst>
      <p:ext uri="{BB962C8B-B14F-4D97-AF65-F5344CB8AC3E}">
        <p14:creationId xmlns:p14="http://schemas.microsoft.com/office/powerpoint/2010/main" val="2156174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0000">
        <p159:morph option="byObject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24 C 0.00963 0.22199 -0.12709 0.42106 -0.34584 0.43842 C -0.56459 0.45601 -0.71654 0.18263 -0.71615 0.05162 C -0.74427 -0.18473 -0.62279 -0.4125 -0.36237 -0.44514 C -0.10196 -0.47778 0.02409 -0.18681 -0.00026 -0.00024 Z " pathEditMode="relative" rAng="0" ptsTypes="AAAAA">
                                      <p:cBhvr>
                                        <p:cTn id="17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46" y="-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1BCED1A-C8D0-4F1B-9DF7-00AB1F84F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Adatok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26EA10B-A69A-487D-ACBD-71850B693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D953-9BB8-4E4C-A450-C57AEDC50B32}" type="datetime1">
              <a:rPr lang="hu-HU" smtClean="0"/>
              <a:t>2020. 01. 12.</a:t>
            </a:fld>
            <a:endParaRPr lang="hu-HU" dirty="0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3386BF19-6156-443E-9A6B-7D5094809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dirty="0"/>
              <a:t>Gipsz Jakab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DAA2329F-973A-4DC0-8A0D-D817D5D07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344-6A73-47E1-BAA6-EDAE469FEF85}" type="slidenum">
              <a:rPr lang="hu-HU" smtClean="0"/>
              <a:pPr/>
              <a:t>2</a:t>
            </a:fld>
            <a:endParaRPr lang="hu-HU"/>
          </a:p>
        </p:txBody>
      </p:sp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199BF950-D6B8-4E68-A8E1-B4E0A222B5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285454"/>
              </p:ext>
            </p:extLst>
          </p:nvPr>
        </p:nvGraphicFramePr>
        <p:xfrm>
          <a:off x="1776000" y="1808237"/>
          <a:ext cx="8640000" cy="3535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000">
                  <a:extLst>
                    <a:ext uri="{9D8B030D-6E8A-4147-A177-3AD203B41FA5}">
                      <a16:colId xmlns:a16="http://schemas.microsoft.com/office/drawing/2014/main" val="4120748427"/>
                    </a:ext>
                  </a:extLst>
                </a:gridCol>
                <a:gridCol w="4320000">
                  <a:extLst>
                    <a:ext uri="{9D8B030D-6E8A-4147-A177-3AD203B41FA5}">
                      <a16:colId xmlns:a16="http://schemas.microsoft.com/office/drawing/2014/main" val="25631508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Alapítva: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1958. Július 29.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9353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Jogelőd: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3986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Tevékenység: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űrkutatás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6352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Székhely: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Washington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149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Ügyvezető igazgató: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Robert </a:t>
                      </a:r>
                      <a:r>
                        <a:rPr lang="hu-HU" sz="2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Lightfoot</a:t>
                      </a:r>
                      <a:endParaRPr lang="hu-H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7217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Költségvetés: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17,46 milliárd amerikai dollár (2015-ben)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89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9671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50FAB6-A02B-4E2B-BCDE-9786875B2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Fontosabb űrprogramok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3F12BE2-D0BE-443F-8477-27A70EA4B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hu-HU" dirty="0"/>
              <a:t> </a:t>
            </a:r>
            <a:r>
              <a:rPr lang="hu-HU" dirty="0" err="1"/>
              <a:t>Mercury</a:t>
            </a:r>
            <a:r>
              <a:rPr lang="hu-HU" dirty="0"/>
              <a:t>-program</a:t>
            </a:r>
          </a:p>
          <a:p>
            <a:pPr>
              <a:buBlip>
                <a:blip r:embed="rId2"/>
              </a:buBlip>
            </a:pPr>
            <a:r>
              <a:rPr lang="hu-HU" dirty="0"/>
              <a:t> </a:t>
            </a:r>
            <a:r>
              <a:rPr lang="hu-HU" dirty="0" err="1"/>
              <a:t>Gemini</a:t>
            </a:r>
            <a:r>
              <a:rPr lang="hu-HU" dirty="0"/>
              <a:t>-program</a:t>
            </a:r>
          </a:p>
          <a:p>
            <a:pPr>
              <a:buBlip>
                <a:blip r:embed="rId2"/>
              </a:buBlip>
            </a:pPr>
            <a:r>
              <a:rPr lang="hu-HU" dirty="0"/>
              <a:t> Apollo-program</a:t>
            </a:r>
          </a:p>
          <a:p>
            <a:pPr>
              <a:buBlip>
                <a:blip r:embed="rId2"/>
              </a:buBlip>
            </a:pPr>
            <a:r>
              <a:rPr lang="hu-HU" dirty="0"/>
              <a:t> </a:t>
            </a:r>
            <a:r>
              <a:rPr lang="hu-HU" dirty="0" err="1"/>
              <a:t>Space</a:t>
            </a:r>
            <a:r>
              <a:rPr lang="hu-HU" dirty="0"/>
              <a:t> </a:t>
            </a:r>
            <a:r>
              <a:rPr lang="hu-HU" dirty="0" err="1"/>
              <a:t>Shuttle</a:t>
            </a:r>
            <a:endParaRPr lang="hu-HU" dirty="0"/>
          </a:p>
          <a:p>
            <a:pPr>
              <a:buBlip>
                <a:blip r:embed="rId2"/>
              </a:buBlip>
            </a:pPr>
            <a:r>
              <a:rPr lang="hu-HU" dirty="0"/>
              <a:t> Űrállomások</a:t>
            </a:r>
          </a:p>
          <a:p>
            <a:pPr>
              <a:buBlip>
                <a:blip r:embed="rId2"/>
              </a:buBlip>
            </a:pPr>
            <a:r>
              <a:rPr lang="hu-HU" dirty="0"/>
              <a:t> Hordozóeszközök</a:t>
            </a:r>
          </a:p>
          <a:p>
            <a:pPr>
              <a:buBlip>
                <a:blip r:embed="rId2"/>
              </a:buBlip>
            </a:pPr>
            <a:r>
              <a:rPr lang="hu-HU" dirty="0"/>
              <a:t> Űrszondák</a:t>
            </a:r>
          </a:p>
          <a:p>
            <a:pPr>
              <a:buBlip>
                <a:blip r:embed="rId2"/>
              </a:buBlip>
            </a:pPr>
            <a:r>
              <a:rPr lang="hu-HU" dirty="0"/>
              <a:t> Műholdak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B55FD99-97CE-4A83-BCAE-3542591E8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40AE-5B7B-4A10-88C3-67698D794A95}" type="datetime1">
              <a:rPr lang="hu-HU" smtClean="0"/>
              <a:t>2020. 01. 12.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A6120E7-1622-4170-93BB-9041BC8E5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Gipsz Jakab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5DC6B6C-DF73-408C-80B7-7CA11602D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344-6A73-47E1-BAA6-EDAE469FEF85}" type="slidenum">
              <a:rPr lang="hu-HU" smtClean="0"/>
              <a:t>3</a:t>
            </a:fld>
            <a:endParaRPr lang="hu-HU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80C00FEE-1E94-479F-8089-99208F344F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692" y="1825625"/>
            <a:ext cx="6329416" cy="4190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38045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7DEBB5-CF04-4C93-8E62-6921D69C8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Első sikeres holdra szállás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259B3ED0-EE51-466A-B189-216AFF4F1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D953-9BB8-4E4C-A450-C57AEDC50B32}" type="datetime1">
              <a:rPr lang="hu-HU" smtClean="0"/>
              <a:t>2020. 01. 12.</a:t>
            </a:fld>
            <a:endParaRPr lang="hu-HU" dirty="0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0D69616C-F295-48CC-ADC8-04C416C4B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dirty="0"/>
              <a:t>Gipsz Jakab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4EFAAFD-6A41-4937-A211-49CCECF82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344-6A73-47E1-BAA6-EDAE469FEF85}" type="slidenum">
              <a:rPr lang="hu-HU" smtClean="0"/>
              <a:pPr/>
              <a:t>4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01FBA3D9-414B-4861-8AFA-44BA0FC6A3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000" y="2336571"/>
            <a:ext cx="6400000" cy="3600000"/>
          </a:xfrm>
          <a:prstGeom prst="rect">
            <a:avLst/>
          </a:prstGeom>
        </p:spPr>
      </p:pic>
      <p:sp>
        <p:nvSpPr>
          <p:cNvPr id="8" name="Nyíl: jobbra mutató 7">
            <a:extLst>
              <a:ext uri="{FF2B5EF4-FFF2-40B4-BE49-F238E27FC236}">
                <a16:creationId xmlns:a16="http://schemas.microsoft.com/office/drawing/2014/main" id="{A095F587-5A6F-46C9-BC88-E8B946B4F7CD}"/>
              </a:ext>
            </a:extLst>
          </p:cNvPr>
          <p:cNvSpPr/>
          <p:nvPr/>
        </p:nvSpPr>
        <p:spPr>
          <a:xfrm>
            <a:off x="203200" y="3464154"/>
            <a:ext cx="3175000" cy="957942"/>
          </a:xfrm>
          <a:prstGeom prst="rightArrow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/>
          <a:lstStyle/>
          <a:p>
            <a:pPr algn="ctr"/>
            <a:r>
              <a:rPr lang="hu-H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Niel</a:t>
            </a:r>
            <a:r>
              <a:rPr lang="hu-H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A. Armstrong</a:t>
            </a:r>
          </a:p>
        </p:txBody>
      </p:sp>
      <p:sp>
        <p:nvSpPr>
          <p:cNvPr id="9" name="Nyíl: jobbra mutató 8">
            <a:extLst>
              <a:ext uri="{FF2B5EF4-FFF2-40B4-BE49-F238E27FC236}">
                <a16:creationId xmlns:a16="http://schemas.microsoft.com/office/drawing/2014/main" id="{ECD2AF55-DB7E-4340-8B1E-B3637AEDA9D5}"/>
              </a:ext>
            </a:extLst>
          </p:cNvPr>
          <p:cNvSpPr/>
          <p:nvPr/>
        </p:nvSpPr>
        <p:spPr>
          <a:xfrm flipH="1">
            <a:off x="8813800" y="3460525"/>
            <a:ext cx="3175000" cy="957942"/>
          </a:xfrm>
          <a:prstGeom prst="rightArrow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/>
          <a:lstStyle/>
          <a:p>
            <a:pPr algn="ctr"/>
            <a:r>
              <a:rPr lang="hu-H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Edwin E. </a:t>
            </a:r>
            <a:r>
              <a:rPr lang="hu-H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Aldrin</a:t>
            </a:r>
            <a:endParaRPr lang="hu-H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Nyíl: jobbra mutató 9">
            <a:extLst>
              <a:ext uri="{FF2B5EF4-FFF2-40B4-BE49-F238E27FC236}">
                <a16:creationId xmlns:a16="http://schemas.microsoft.com/office/drawing/2014/main" id="{182B2AF2-C0AA-4BBD-B4D1-1F60E5755FCA}"/>
              </a:ext>
            </a:extLst>
          </p:cNvPr>
          <p:cNvSpPr/>
          <p:nvPr/>
        </p:nvSpPr>
        <p:spPr>
          <a:xfrm flipH="1">
            <a:off x="8813800" y="2336571"/>
            <a:ext cx="3175000" cy="957942"/>
          </a:xfrm>
          <a:prstGeom prst="rightArrow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/>
          <a:lstStyle/>
          <a:p>
            <a:pPr algn="ctr"/>
            <a:r>
              <a:rPr lang="hu-H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Michael Collins</a:t>
            </a:r>
          </a:p>
        </p:txBody>
      </p:sp>
      <p:sp>
        <p:nvSpPr>
          <p:cNvPr id="11" name="Cím 1">
            <a:extLst>
              <a:ext uri="{FF2B5EF4-FFF2-40B4-BE49-F238E27FC236}">
                <a16:creationId xmlns:a16="http://schemas.microsoft.com/office/drawing/2014/main" id="{264BACCE-6A75-450C-A1F5-64EF43E8664B}"/>
              </a:ext>
            </a:extLst>
          </p:cNvPr>
          <p:cNvSpPr txBox="1">
            <a:spLocks/>
          </p:cNvSpPr>
          <p:nvPr/>
        </p:nvSpPr>
        <p:spPr>
          <a:xfrm>
            <a:off x="838200" y="11492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hu-HU" sz="2800" dirty="0"/>
              <a:t>Apollo - 11, 1969. július 20.</a:t>
            </a:r>
          </a:p>
        </p:txBody>
      </p:sp>
    </p:spTree>
    <p:extLst>
      <p:ext uri="{BB962C8B-B14F-4D97-AF65-F5344CB8AC3E}">
        <p14:creationId xmlns:p14="http://schemas.microsoft.com/office/powerpoint/2010/main" val="1332338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8452A30-DFA4-4E79-BFDC-B081B9D69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Forrás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72697D7-1A57-4A3F-9AF4-0B7892C57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hu-HU" dirty="0">
                <a:hlinkClick r:id="rId2"/>
              </a:rPr>
              <a:t> A NASA weboldala</a:t>
            </a:r>
            <a:r>
              <a:rPr lang="hu-HU" dirty="0"/>
              <a:t> </a:t>
            </a:r>
          </a:p>
          <a:p>
            <a:r>
              <a:rPr lang="hu-HU" dirty="0">
                <a:hlinkClick r:id="rId3"/>
              </a:rPr>
              <a:t> National </a:t>
            </a:r>
            <a:r>
              <a:rPr lang="hu-HU" dirty="0" err="1">
                <a:hlinkClick r:id="rId3"/>
              </a:rPr>
              <a:t>Geographic</a:t>
            </a:r>
            <a:endParaRPr lang="hu-HU" dirty="0"/>
          </a:p>
          <a:p>
            <a:r>
              <a:rPr lang="hu-HU" dirty="0"/>
              <a:t> </a:t>
            </a:r>
            <a:r>
              <a:rPr lang="hu-HU" dirty="0">
                <a:hlinkClick r:id="rId4"/>
              </a:rPr>
              <a:t>Wikipédia</a:t>
            </a:r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60FD65A-BC5E-402F-AA78-036D84929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B0C8-D027-4F65-B0B2-C98737BA208C}" type="datetime1">
              <a:rPr lang="hu-HU" smtClean="0"/>
              <a:t>2020. 01. 12.</a:t>
            </a:fld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C1F6DD2-3A2B-44E0-8558-945F15D8D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Gipsz Jakab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D779A7B-A2A8-458F-B73E-C6FD58016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344-6A73-47E1-BAA6-EDAE469FEF85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27271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109</Words>
  <Application>Microsoft Office PowerPoint</Application>
  <PresentationFormat>Szélesvásznú</PresentationFormat>
  <Paragraphs>50</Paragraphs>
  <Slides>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Office-téma</vt:lpstr>
      <vt:lpstr>NASA</vt:lpstr>
      <vt:lpstr>Adatok</vt:lpstr>
      <vt:lpstr>Fontosabb űrprogramok</vt:lpstr>
      <vt:lpstr>Első sikeres holdra szállás</vt:lpstr>
      <vt:lpstr>Forrás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Nasa</dc:title>
  <dc:creator>Szabó Enikő</dc:creator>
  <cp:lastModifiedBy>Szabó Enikő</cp:lastModifiedBy>
  <cp:revision>42</cp:revision>
  <dcterms:created xsi:type="dcterms:W3CDTF">2020-01-06T10:22:51Z</dcterms:created>
  <dcterms:modified xsi:type="dcterms:W3CDTF">2020-01-12T08:22:58Z</dcterms:modified>
</cp:coreProperties>
</file>