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71" r:id="rId10"/>
    <p:sldId id="265" r:id="rId11"/>
    <p:sldId id="266" r:id="rId12"/>
    <p:sldId id="267" r:id="rId13"/>
    <p:sldId id="274" r:id="rId14"/>
    <p:sldId id="275" r:id="rId15"/>
    <p:sldId id="276" r:id="rId16"/>
    <p:sldId id="277" r:id="rId17"/>
    <p:sldId id="278" r:id="rId18"/>
    <p:sldId id="279" r:id="rId19"/>
    <p:sldId id="268" r:id="rId20"/>
    <p:sldId id="280" r:id="rId21"/>
    <p:sldId id="281" r:id="rId22"/>
    <p:sldId id="282" r:id="rId23"/>
    <p:sldId id="269" r:id="rId24"/>
    <p:sldId id="270" r:id="rId25"/>
    <p:sldId id="273" r:id="rId26"/>
    <p:sldId id="285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26" autoAdjust="0"/>
    <p:restoredTop sz="83691" autoAdjust="0"/>
  </p:normalViewPr>
  <p:slideViewPr>
    <p:cSldViewPr>
      <p:cViewPr>
        <p:scale>
          <a:sx n="66" d="100"/>
          <a:sy n="66" d="100"/>
        </p:scale>
        <p:origin x="-183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8CBF5-8327-478F-93E7-6ACF4F67CBD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1D5237BE-2EB2-47B8-8CC3-3E339E4DC8A8}">
      <dgm:prSet phldrT="[Szöveg]"/>
      <dgm:spPr/>
      <dgm:t>
        <a:bodyPr/>
        <a:lstStyle/>
        <a:p>
          <a:r>
            <a:rPr lang="hu-HU" b="1" dirty="0" smtClean="0"/>
            <a:t>Szint</a:t>
          </a:r>
          <a:endParaRPr lang="hu-HU" b="1" dirty="0"/>
        </a:p>
      </dgm:t>
    </dgm:pt>
    <dgm:pt modelId="{5C3D3AC2-7017-4765-911D-FFFB21D595D6}" type="parTrans" cxnId="{7834F64D-6F34-4AAF-9762-4747BC760F58}">
      <dgm:prSet/>
      <dgm:spPr/>
      <dgm:t>
        <a:bodyPr/>
        <a:lstStyle/>
        <a:p>
          <a:endParaRPr lang="hu-HU"/>
        </a:p>
      </dgm:t>
    </dgm:pt>
    <dgm:pt modelId="{0677964B-9F13-4CFC-ACA5-49F19835DB53}" type="sibTrans" cxnId="{7834F64D-6F34-4AAF-9762-4747BC760F58}">
      <dgm:prSet/>
      <dgm:spPr/>
      <dgm:t>
        <a:bodyPr/>
        <a:lstStyle/>
        <a:p>
          <a:endParaRPr lang="hu-HU"/>
        </a:p>
      </dgm:t>
    </dgm:pt>
    <dgm:pt modelId="{525BB578-4DEC-4F7D-95C8-EE760EC574BF}">
      <dgm:prSet phldrT="[Szöveg]"/>
      <dgm:spPr/>
      <dgm:t>
        <a:bodyPr/>
        <a:lstStyle/>
        <a:p>
          <a:r>
            <a:rPr lang="hu-HU" b="1" dirty="0" smtClean="0"/>
            <a:t>Elvárások</a:t>
          </a:r>
          <a:endParaRPr lang="hu-HU" b="1" dirty="0"/>
        </a:p>
      </dgm:t>
    </dgm:pt>
    <dgm:pt modelId="{F4BFBE73-B74C-44F0-B638-EA05875247FC}" type="parTrans" cxnId="{14EFA2C8-3368-4DF3-AF18-5EB917B04244}">
      <dgm:prSet/>
      <dgm:spPr/>
      <dgm:t>
        <a:bodyPr/>
        <a:lstStyle/>
        <a:p>
          <a:endParaRPr lang="hu-HU"/>
        </a:p>
      </dgm:t>
    </dgm:pt>
    <dgm:pt modelId="{98F9626D-560D-4567-891A-AE7959848AF2}" type="sibTrans" cxnId="{14EFA2C8-3368-4DF3-AF18-5EB917B04244}">
      <dgm:prSet/>
      <dgm:spPr/>
      <dgm:t>
        <a:bodyPr/>
        <a:lstStyle/>
        <a:p>
          <a:endParaRPr lang="hu-HU"/>
        </a:p>
      </dgm:t>
    </dgm:pt>
    <dgm:pt modelId="{DA43722E-82C1-4988-964A-4A1F9F62A7D2}">
      <dgm:prSet phldrT="[Szöveg]"/>
      <dgm:spPr/>
      <dgm:t>
        <a:bodyPr/>
        <a:lstStyle/>
        <a:p>
          <a:r>
            <a:rPr lang="hu-HU" b="1" dirty="0" smtClean="0"/>
            <a:t>Módszertan, adatgyűjtő eszközök, eljárások</a:t>
          </a:r>
          <a:endParaRPr lang="hu-HU" b="1" dirty="0"/>
        </a:p>
      </dgm:t>
    </dgm:pt>
    <dgm:pt modelId="{3E4ACE6D-7E7B-47AD-8AF9-DD178FE4D2F8}" type="parTrans" cxnId="{6A71C4C6-20E2-4959-9185-33F1E394E74D}">
      <dgm:prSet/>
      <dgm:spPr/>
      <dgm:t>
        <a:bodyPr/>
        <a:lstStyle/>
        <a:p>
          <a:endParaRPr lang="hu-HU"/>
        </a:p>
      </dgm:t>
    </dgm:pt>
    <dgm:pt modelId="{6A787C68-D68B-482E-8038-B0CF301BEF5F}" type="sibTrans" cxnId="{6A71C4C6-20E2-4959-9185-33F1E394E74D}">
      <dgm:prSet/>
      <dgm:spPr/>
      <dgm:t>
        <a:bodyPr/>
        <a:lstStyle/>
        <a:p>
          <a:endParaRPr lang="hu-HU"/>
        </a:p>
      </dgm:t>
    </dgm:pt>
    <dgm:pt modelId="{BA89A094-B445-424C-88D7-E9845CD4173A}">
      <dgm:prSet phldrT="[Szöveg]"/>
      <dgm:spPr/>
      <dgm:t>
        <a:bodyPr/>
        <a:lstStyle/>
        <a:p>
          <a:r>
            <a:rPr lang="hu-HU" b="1" dirty="0" smtClean="0"/>
            <a:t>Területek</a:t>
          </a:r>
          <a:endParaRPr lang="hu-HU" b="1" dirty="0"/>
        </a:p>
      </dgm:t>
    </dgm:pt>
    <dgm:pt modelId="{890882A4-BAA3-4186-B8FA-430FCF350959}" type="parTrans" cxnId="{842EAC0A-C92E-4C13-80A4-3A9744005432}">
      <dgm:prSet/>
      <dgm:spPr/>
      <dgm:t>
        <a:bodyPr/>
        <a:lstStyle/>
        <a:p>
          <a:endParaRPr lang="hu-HU"/>
        </a:p>
      </dgm:t>
    </dgm:pt>
    <dgm:pt modelId="{A30D1B4F-39C0-473D-919C-B196378C5EE4}" type="sibTrans" cxnId="{842EAC0A-C92E-4C13-80A4-3A9744005432}">
      <dgm:prSet/>
      <dgm:spPr/>
      <dgm:t>
        <a:bodyPr/>
        <a:lstStyle/>
        <a:p>
          <a:endParaRPr lang="hu-HU"/>
        </a:p>
      </dgm:t>
    </dgm:pt>
    <dgm:pt modelId="{C5709695-4735-4334-B57E-5885FBF4FB24}">
      <dgm:prSet phldrT="[Szöveg]"/>
      <dgm:spPr/>
      <dgm:t>
        <a:bodyPr/>
        <a:lstStyle/>
        <a:p>
          <a:r>
            <a:rPr lang="hu-HU" b="1" dirty="0" smtClean="0"/>
            <a:t>Szempontok</a:t>
          </a:r>
          <a:endParaRPr lang="hu-HU" b="1" dirty="0"/>
        </a:p>
      </dgm:t>
    </dgm:pt>
    <dgm:pt modelId="{CD0FF04C-4369-4D42-9F6C-281455EC4095}" type="parTrans" cxnId="{C45CAE6B-299D-4CBC-AF3E-67332B44A341}">
      <dgm:prSet/>
      <dgm:spPr/>
      <dgm:t>
        <a:bodyPr/>
        <a:lstStyle/>
        <a:p>
          <a:endParaRPr lang="hu-HU"/>
        </a:p>
      </dgm:t>
    </dgm:pt>
    <dgm:pt modelId="{28B9449E-0E04-4A08-AB6D-C30A33016F81}" type="sibTrans" cxnId="{C45CAE6B-299D-4CBC-AF3E-67332B44A341}">
      <dgm:prSet/>
      <dgm:spPr/>
      <dgm:t>
        <a:bodyPr/>
        <a:lstStyle/>
        <a:p>
          <a:endParaRPr lang="hu-HU"/>
        </a:p>
      </dgm:t>
    </dgm:pt>
    <dgm:pt modelId="{DA9E4118-A6E7-41FE-93DB-8B8004209D9A}" type="pres">
      <dgm:prSet presAssocID="{E9A8CBF5-8327-478F-93E7-6ACF4F67CBDE}" presName="Name0" presStyleCnt="0">
        <dgm:presLayoutVars>
          <dgm:dir/>
          <dgm:animLvl val="lvl"/>
          <dgm:resizeHandles val="exact"/>
        </dgm:presLayoutVars>
      </dgm:prSet>
      <dgm:spPr/>
    </dgm:pt>
    <dgm:pt modelId="{326E7576-6EE2-470E-877A-1DE7F5A73CFF}" type="pres">
      <dgm:prSet presAssocID="{1D5237BE-2EB2-47B8-8CC3-3E339E4DC8A8}" presName="Name8" presStyleCnt="0"/>
      <dgm:spPr/>
    </dgm:pt>
    <dgm:pt modelId="{5C77CAF2-FFE6-4C8B-9EBE-26766C33BE51}" type="pres">
      <dgm:prSet presAssocID="{1D5237BE-2EB2-47B8-8CC3-3E339E4DC8A8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8169AEF-D562-44D0-AA31-B1E04C6D8B12}" type="pres">
      <dgm:prSet presAssocID="{1D5237BE-2EB2-47B8-8CC3-3E339E4DC8A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240344F-9B8D-4337-9F8B-D9185A4FF9E9}" type="pres">
      <dgm:prSet presAssocID="{BA89A094-B445-424C-88D7-E9845CD4173A}" presName="Name8" presStyleCnt="0"/>
      <dgm:spPr/>
    </dgm:pt>
    <dgm:pt modelId="{7EC52A51-3CAE-40EC-B1A6-B5AD15DCFF1F}" type="pres">
      <dgm:prSet presAssocID="{BA89A094-B445-424C-88D7-E9845CD4173A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128C461-DD5B-4F94-86AB-BD6DF74F78CF}" type="pres">
      <dgm:prSet presAssocID="{BA89A094-B445-424C-88D7-E9845CD4173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0C8E6E-89E1-4D3E-ACDF-9EBA96FE6D37}" type="pres">
      <dgm:prSet presAssocID="{C5709695-4735-4334-B57E-5885FBF4FB24}" presName="Name8" presStyleCnt="0"/>
      <dgm:spPr/>
    </dgm:pt>
    <dgm:pt modelId="{8CF69ECB-F4F2-462E-9663-A2065658BA19}" type="pres">
      <dgm:prSet presAssocID="{C5709695-4735-4334-B57E-5885FBF4FB24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325FED6-34F5-490F-9FDD-566426EF9D31}" type="pres">
      <dgm:prSet presAssocID="{C5709695-4735-4334-B57E-5885FBF4FB2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84C1D2-EA55-438C-A5E1-2A86673F5E9B}" type="pres">
      <dgm:prSet presAssocID="{525BB578-4DEC-4F7D-95C8-EE760EC574BF}" presName="Name8" presStyleCnt="0"/>
      <dgm:spPr/>
    </dgm:pt>
    <dgm:pt modelId="{EF41C941-EBC4-40BA-8140-DD8A6F7277E0}" type="pres">
      <dgm:prSet presAssocID="{525BB578-4DEC-4F7D-95C8-EE760EC574BF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F0EBBCD-E763-4829-B06D-ABFCFC9EDC6C}" type="pres">
      <dgm:prSet presAssocID="{525BB578-4DEC-4F7D-95C8-EE760EC574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A0B2999-4EA6-4630-91E9-29F5F452E58B}" type="pres">
      <dgm:prSet presAssocID="{DA43722E-82C1-4988-964A-4A1F9F62A7D2}" presName="Name8" presStyleCnt="0"/>
      <dgm:spPr/>
    </dgm:pt>
    <dgm:pt modelId="{8CA25478-2BD1-4B2D-87E3-922A40A3FA8A}" type="pres">
      <dgm:prSet presAssocID="{DA43722E-82C1-4988-964A-4A1F9F62A7D2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48469C0-4574-470B-BD52-EBF5CD75CB7D}" type="pres">
      <dgm:prSet presAssocID="{DA43722E-82C1-4988-964A-4A1F9F62A7D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FECEAB5-102F-4667-A82D-CE2528361CCD}" type="presOf" srcId="{1D5237BE-2EB2-47B8-8CC3-3E339E4DC8A8}" destId="{5C77CAF2-FFE6-4C8B-9EBE-26766C33BE51}" srcOrd="0" destOrd="0" presId="urn:microsoft.com/office/officeart/2005/8/layout/pyramid1"/>
    <dgm:cxn modelId="{C45CAE6B-299D-4CBC-AF3E-67332B44A341}" srcId="{E9A8CBF5-8327-478F-93E7-6ACF4F67CBDE}" destId="{C5709695-4735-4334-B57E-5885FBF4FB24}" srcOrd="2" destOrd="0" parTransId="{CD0FF04C-4369-4D42-9F6C-281455EC4095}" sibTransId="{28B9449E-0E04-4A08-AB6D-C30A33016F81}"/>
    <dgm:cxn modelId="{6A71C4C6-20E2-4959-9185-33F1E394E74D}" srcId="{E9A8CBF5-8327-478F-93E7-6ACF4F67CBDE}" destId="{DA43722E-82C1-4988-964A-4A1F9F62A7D2}" srcOrd="4" destOrd="0" parTransId="{3E4ACE6D-7E7B-47AD-8AF9-DD178FE4D2F8}" sibTransId="{6A787C68-D68B-482E-8038-B0CF301BEF5F}"/>
    <dgm:cxn modelId="{FBB543B2-0CA4-488C-A915-1F76A49A83B9}" type="presOf" srcId="{DA43722E-82C1-4988-964A-4A1F9F62A7D2}" destId="{B48469C0-4574-470B-BD52-EBF5CD75CB7D}" srcOrd="1" destOrd="0" presId="urn:microsoft.com/office/officeart/2005/8/layout/pyramid1"/>
    <dgm:cxn modelId="{A0110214-E841-4829-9315-09DF315D92C5}" type="presOf" srcId="{1D5237BE-2EB2-47B8-8CC3-3E339E4DC8A8}" destId="{68169AEF-D562-44D0-AA31-B1E04C6D8B12}" srcOrd="1" destOrd="0" presId="urn:microsoft.com/office/officeart/2005/8/layout/pyramid1"/>
    <dgm:cxn modelId="{BA595F5E-2C3C-4E55-BE8E-F2E6591A8736}" type="presOf" srcId="{C5709695-4735-4334-B57E-5885FBF4FB24}" destId="{8325FED6-34F5-490F-9FDD-566426EF9D31}" srcOrd="1" destOrd="0" presId="urn:microsoft.com/office/officeart/2005/8/layout/pyramid1"/>
    <dgm:cxn modelId="{14EFA2C8-3368-4DF3-AF18-5EB917B04244}" srcId="{E9A8CBF5-8327-478F-93E7-6ACF4F67CBDE}" destId="{525BB578-4DEC-4F7D-95C8-EE760EC574BF}" srcOrd="3" destOrd="0" parTransId="{F4BFBE73-B74C-44F0-B638-EA05875247FC}" sibTransId="{98F9626D-560D-4567-891A-AE7959848AF2}"/>
    <dgm:cxn modelId="{A82BFDF0-757C-439E-877E-7A485C66D3E7}" type="presOf" srcId="{DA43722E-82C1-4988-964A-4A1F9F62A7D2}" destId="{8CA25478-2BD1-4B2D-87E3-922A40A3FA8A}" srcOrd="0" destOrd="0" presId="urn:microsoft.com/office/officeart/2005/8/layout/pyramid1"/>
    <dgm:cxn modelId="{7834F64D-6F34-4AAF-9762-4747BC760F58}" srcId="{E9A8CBF5-8327-478F-93E7-6ACF4F67CBDE}" destId="{1D5237BE-2EB2-47B8-8CC3-3E339E4DC8A8}" srcOrd="0" destOrd="0" parTransId="{5C3D3AC2-7017-4765-911D-FFFB21D595D6}" sibTransId="{0677964B-9F13-4CFC-ACA5-49F19835DB53}"/>
    <dgm:cxn modelId="{1E58532E-6A52-4F38-9D67-5AAD57CF36F5}" type="presOf" srcId="{525BB578-4DEC-4F7D-95C8-EE760EC574BF}" destId="{7F0EBBCD-E763-4829-B06D-ABFCFC9EDC6C}" srcOrd="1" destOrd="0" presId="urn:microsoft.com/office/officeart/2005/8/layout/pyramid1"/>
    <dgm:cxn modelId="{842EAC0A-C92E-4C13-80A4-3A9744005432}" srcId="{E9A8CBF5-8327-478F-93E7-6ACF4F67CBDE}" destId="{BA89A094-B445-424C-88D7-E9845CD4173A}" srcOrd="1" destOrd="0" parTransId="{890882A4-BAA3-4186-B8FA-430FCF350959}" sibTransId="{A30D1B4F-39C0-473D-919C-B196378C5EE4}"/>
    <dgm:cxn modelId="{4A3CC3A4-FFC8-4806-BBAC-F90A5E3C5F08}" type="presOf" srcId="{E9A8CBF5-8327-478F-93E7-6ACF4F67CBDE}" destId="{DA9E4118-A6E7-41FE-93DB-8B8004209D9A}" srcOrd="0" destOrd="0" presId="urn:microsoft.com/office/officeart/2005/8/layout/pyramid1"/>
    <dgm:cxn modelId="{2D93FFB7-0E2D-49CD-8C21-D498CB5D27A3}" type="presOf" srcId="{BA89A094-B445-424C-88D7-E9845CD4173A}" destId="{B128C461-DD5B-4F94-86AB-BD6DF74F78CF}" srcOrd="1" destOrd="0" presId="urn:microsoft.com/office/officeart/2005/8/layout/pyramid1"/>
    <dgm:cxn modelId="{62D3FC71-B598-40E3-8886-F7D755BCE394}" type="presOf" srcId="{C5709695-4735-4334-B57E-5885FBF4FB24}" destId="{8CF69ECB-F4F2-462E-9663-A2065658BA19}" srcOrd="0" destOrd="0" presId="urn:microsoft.com/office/officeart/2005/8/layout/pyramid1"/>
    <dgm:cxn modelId="{793D9154-D8CA-48C5-8932-F151F8799109}" type="presOf" srcId="{BA89A094-B445-424C-88D7-E9845CD4173A}" destId="{7EC52A51-3CAE-40EC-B1A6-B5AD15DCFF1F}" srcOrd="0" destOrd="0" presId="urn:microsoft.com/office/officeart/2005/8/layout/pyramid1"/>
    <dgm:cxn modelId="{3DB4504F-8834-4C32-84C3-649A4058D7AB}" type="presOf" srcId="{525BB578-4DEC-4F7D-95C8-EE760EC574BF}" destId="{EF41C941-EBC4-40BA-8140-DD8A6F7277E0}" srcOrd="0" destOrd="0" presId="urn:microsoft.com/office/officeart/2005/8/layout/pyramid1"/>
    <dgm:cxn modelId="{83BF41D5-FD37-4E41-B938-7B2A2E31637F}" type="presParOf" srcId="{DA9E4118-A6E7-41FE-93DB-8B8004209D9A}" destId="{326E7576-6EE2-470E-877A-1DE7F5A73CFF}" srcOrd="0" destOrd="0" presId="urn:microsoft.com/office/officeart/2005/8/layout/pyramid1"/>
    <dgm:cxn modelId="{7A4797FA-4C09-46B6-AD75-6A70DFDE12E7}" type="presParOf" srcId="{326E7576-6EE2-470E-877A-1DE7F5A73CFF}" destId="{5C77CAF2-FFE6-4C8B-9EBE-26766C33BE51}" srcOrd="0" destOrd="0" presId="urn:microsoft.com/office/officeart/2005/8/layout/pyramid1"/>
    <dgm:cxn modelId="{3BFCAF34-A91B-4183-A151-60CAD5839917}" type="presParOf" srcId="{326E7576-6EE2-470E-877A-1DE7F5A73CFF}" destId="{68169AEF-D562-44D0-AA31-B1E04C6D8B12}" srcOrd="1" destOrd="0" presId="urn:microsoft.com/office/officeart/2005/8/layout/pyramid1"/>
    <dgm:cxn modelId="{B4FAE26F-8703-43D4-A857-C2A255AF33AF}" type="presParOf" srcId="{DA9E4118-A6E7-41FE-93DB-8B8004209D9A}" destId="{8240344F-9B8D-4337-9F8B-D9185A4FF9E9}" srcOrd="1" destOrd="0" presId="urn:microsoft.com/office/officeart/2005/8/layout/pyramid1"/>
    <dgm:cxn modelId="{BD18E40B-E24F-4344-87B1-E57E3C12B445}" type="presParOf" srcId="{8240344F-9B8D-4337-9F8B-D9185A4FF9E9}" destId="{7EC52A51-3CAE-40EC-B1A6-B5AD15DCFF1F}" srcOrd="0" destOrd="0" presId="urn:microsoft.com/office/officeart/2005/8/layout/pyramid1"/>
    <dgm:cxn modelId="{CB1F0E15-C5E6-4E62-A759-2E119FE2C0DE}" type="presParOf" srcId="{8240344F-9B8D-4337-9F8B-D9185A4FF9E9}" destId="{B128C461-DD5B-4F94-86AB-BD6DF74F78CF}" srcOrd="1" destOrd="0" presId="urn:microsoft.com/office/officeart/2005/8/layout/pyramid1"/>
    <dgm:cxn modelId="{C043D167-7694-4A3A-9966-70D027C6827C}" type="presParOf" srcId="{DA9E4118-A6E7-41FE-93DB-8B8004209D9A}" destId="{000C8E6E-89E1-4D3E-ACDF-9EBA96FE6D37}" srcOrd="2" destOrd="0" presId="urn:microsoft.com/office/officeart/2005/8/layout/pyramid1"/>
    <dgm:cxn modelId="{A214D88B-6121-4022-8B20-4B5FCC4A036F}" type="presParOf" srcId="{000C8E6E-89E1-4D3E-ACDF-9EBA96FE6D37}" destId="{8CF69ECB-F4F2-462E-9663-A2065658BA19}" srcOrd="0" destOrd="0" presId="urn:microsoft.com/office/officeart/2005/8/layout/pyramid1"/>
    <dgm:cxn modelId="{1404D885-DC3B-4EF3-AAB1-41F3B992B9E6}" type="presParOf" srcId="{000C8E6E-89E1-4D3E-ACDF-9EBA96FE6D37}" destId="{8325FED6-34F5-490F-9FDD-566426EF9D31}" srcOrd="1" destOrd="0" presId="urn:microsoft.com/office/officeart/2005/8/layout/pyramid1"/>
    <dgm:cxn modelId="{0C9C405A-7A79-4D37-B672-38C39C3BD3E3}" type="presParOf" srcId="{DA9E4118-A6E7-41FE-93DB-8B8004209D9A}" destId="{1484C1D2-EA55-438C-A5E1-2A86673F5E9B}" srcOrd="3" destOrd="0" presId="urn:microsoft.com/office/officeart/2005/8/layout/pyramid1"/>
    <dgm:cxn modelId="{187B0B57-58CB-4AD7-AFA6-20D95FB4A7F0}" type="presParOf" srcId="{1484C1D2-EA55-438C-A5E1-2A86673F5E9B}" destId="{EF41C941-EBC4-40BA-8140-DD8A6F7277E0}" srcOrd="0" destOrd="0" presId="urn:microsoft.com/office/officeart/2005/8/layout/pyramid1"/>
    <dgm:cxn modelId="{8FC919CB-F16C-466F-99FB-4E9CCECF3B53}" type="presParOf" srcId="{1484C1D2-EA55-438C-A5E1-2A86673F5E9B}" destId="{7F0EBBCD-E763-4829-B06D-ABFCFC9EDC6C}" srcOrd="1" destOrd="0" presId="urn:microsoft.com/office/officeart/2005/8/layout/pyramid1"/>
    <dgm:cxn modelId="{89642A97-0B43-4245-B29C-B22F66F08221}" type="presParOf" srcId="{DA9E4118-A6E7-41FE-93DB-8B8004209D9A}" destId="{FA0B2999-4EA6-4630-91E9-29F5F452E58B}" srcOrd="4" destOrd="0" presId="urn:microsoft.com/office/officeart/2005/8/layout/pyramid1"/>
    <dgm:cxn modelId="{53A2A177-2311-486C-A913-A698C8342034}" type="presParOf" srcId="{FA0B2999-4EA6-4630-91E9-29F5F452E58B}" destId="{8CA25478-2BD1-4B2D-87E3-922A40A3FA8A}" srcOrd="0" destOrd="0" presId="urn:microsoft.com/office/officeart/2005/8/layout/pyramid1"/>
    <dgm:cxn modelId="{9B6E3DC6-CBC6-4453-9DDD-F404CA77E28C}" type="presParOf" srcId="{FA0B2999-4EA6-4630-91E9-29F5F452E58B}" destId="{B48469C0-4574-470B-BD52-EBF5CD75CB7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7CAF2-FFE6-4C8B-9EBE-26766C33BE51}">
      <dsp:nvSpPr>
        <dsp:cNvPr id="0" name=""/>
        <dsp:cNvSpPr/>
      </dsp:nvSpPr>
      <dsp:spPr>
        <a:xfrm>
          <a:off x="2963544" y="0"/>
          <a:ext cx="1481772" cy="913874"/>
        </a:xfrm>
        <a:prstGeom prst="trapezoid">
          <a:avLst>
            <a:gd name="adj" fmla="val 810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b="1" kern="1200" dirty="0" smtClean="0"/>
            <a:t>Szint</a:t>
          </a:r>
          <a:endParaRPr lang="hu-HU" sz="3000" b="1" kern="1200" dirty="0"/>
        </a:p>
      </dsp:txBody>
      <dsp:txXfrm>
        <a:off x="2963544" y="0"/>
        <a:ext cx="1481772" cy="913874"/>
      </dsp:txXfrm>
    </dsp:sp>
    <dsp:sp modelId="{7EC52A51-3CAE-40EC-B1A6-B5AD15DCFF1F}">
      <dsp:nvSpPr>
        <dsp:cNvPr id="0" name=""/>
        <dsp:cNvSpPr/>
      </dsp:nvSpPr>
      <dsp:spPr>
        <a:xfrm>
          <a:off x="2222658" y="913874"/>
          <a:ext cx="2963544" cy="913874"/>
        </a:xfrm>
        <a:prstGeom prst="trapezoid">
          <a:avLst>
            <a:gd name="adj" fmla="val 810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b="1" kern="1200" dirty="0" smtClean="0"/>
            <a:t>Területek</a:t>
          </a:r>
          <a:endParaRPr lang="hu-HU" sz="3000" b="1" kern="1200" dirty="0"/>
        </a:p>
      </dsp:txBody>
      <dsp:txXfrm>
        <a:off x="2741278" y="913874"/>
        <a:ext cx="1926304" cy="913874"/>
      </dsp:txXfrm>
    </dsp:sp>
    <dsp:sp modelId="{8CF69ECB-F4F2-462E-9663-A2065658BA19}">
      <dsp:nvSpPr>
        <dsp:cNvPr id="0" name=""/>
        <dsp:cNvSpPr/>
      </dsp:nvSpPr>
      <dsp:spPr>
        <a:xfrm>
          <a:off x="1481772" y="1827748"/>
          <a:ext cx="4445317" cy="913874"/>
        </a:xfrm>
        <a:prstGeom prst="trapezoid">
          <a:avLst>
            <a:gd name="adj" fmla="val 810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b="1" kern="1200" dirty="0" smtClean="0"/>
            <a:t>Szempontok</a:t>
          </a:r>
          <a:endParaRPr lang="hu-HU" sz="3000" b="1" kern="1200" dirty="0"/>
        </a:p>
      </dsp:txBody>
      <dsp:txXfrm>
        <a:off x="2259702" y="1827748"/>
        <a:ext cx="2889456" cy="913874"/>
      </dsp:txXfrm>
    </dsp:sp>
    <dsp:sp modelId="{EF41C941-EBC4-40BA-8140-DD8A6F7277E0}">
      <dsp:nvSpPr>
        <dsp:cNvPr id="0" name=""/>
        <dsp:cNvSpPr/>
      </dsp:nvSpPr>
      <dsp:spPr>
        <a:xfrm>
          <a:off x="740886" y="2741622"/>
          <a:ext cx="5927089" cy="913874"/>
        </a:xfrm>
        <a:prstGeom prst="trapezoid">
          <a:avLst>
            <a:gd name="adj" fmla="val 810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b="1" kern="1200" dirty="0" smtClean="0"/>
            <a:t>Elvárások</a:t>
          </a:r>
          <a:endParaRPr lang="hu-HU" sz="3000" b="1" kern="1200" dirty="0"/>
        </a:p>
      </dsp:txBody>
      <dsp:txXfrm>
        <a:off x="1778126" y="2741622"/>
        <a:ext cx="3852608" cy="913874"/>
      </dsp:txXfrm>
    </dsp:sp>
    <dsp:sp modelId="{8CA25478-2BD1-4B2D-87E3-922A40A3FA8A}">
      <dsp:nvSpPr>
        <dsp:cNvPr id="0" name=""/>
        <dsp:cNvSpPr/>
      </dsp:nvSpPr>
      <dsp:spPr>
        <a:xfrm>
          <a:off x="0" y="3655496"/>
          <a:ext cx="7408862" cy="913874"/>
        </a:xfrm>
        <a:prstGeom prst="trapezoid">
          <a:avLst>
            <a:gd name="adj" fmla="val 8107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b="1" kern="1200" dirty="0" smtClean="0"/>
            <a:t>Módszertan, adatgyűjtő eszközök, eljárások</a:t>
          </a:r>
          <a:endParaRPr lang="hu-HU" sz="3000" b="1" kern="1200" dirty="0"/>
        </a:p>
      </dsp:txBody>
      <dsp:txXfrm>
        <a:off x="1296550" y="3655496"/>
        <a:ext cx="4815760" cy="913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7E7DD-F24D-4F42-8CB9-0228A33EEBB6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EB539-C3A1-44FA-9238-158970A340C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186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B539-C3A1-44FA-9238-158970A340C2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3658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Hogyan épít a pedagógus a tervező munka során a tanulók előzetes ismereteire?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 jelenik meg a fogalmak egymásra épülése az éves tervezés dokumentumaiban? 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 jelenik meg az egyéni fejlesztési tervben a fejlesztés-központúság?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 jelennek meg a tanmenetben az egyéni tanulói igényeknek megfelelő folyamatok?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Mennyiben felelnek meg a célkitűzéseknek a tervezett értékelési eszközök?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Tartalmazza-e a tanmenet a céloknak megfelelő tanulási eszközöket? (Tankönyv, munkafüzet, e-eszközök.)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Milyen elemeket tartalmaz az osztályfőnöki munka éves tervezése? Azok </a:t>
            </a:r>
          </a:p>
          <a:p>
            <a:pPr lvl="0"/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hogyan kapcsolódnak az intézmény nevelési céljaihoz?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B539-C3A1-44FA-9238-158970A340C2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7319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B539-C3A1-44FA-9238-158970A340C2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53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207C5F6-BCF7-42D5-B71E-88195D689F4F}" type="datetimeFigureOut">
              <a:rPr lang="hu-HU" smtClean="0"/>
              <a:t>2015.11.25.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456B8B7-3592-4227-A4BC-1336F318F443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6000" b="1" dirty="0" smtClean="0">
                <a:solidFill>
                  <a:schemeClr val="tx1"/>
                </a:solidFill>
              </a:rPr>
              <a:t>Intézményi önértékelés</a:t>
            </a:r>
            <a:endParaRPr lang="hu-HU" sz="6000" b="1" dirty="0">
              <a:solidFill>
                <a:schemeClr val="tx1"/>
              </a:solidFill>
            </a:endParaRPr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>
            <a:off x="3995936" y="5301208"/>
            <a:ext cx="4824536" cy="1152127"/>
          </a:xfrm>
        </p:spPr>
        <p:txBody>
          <a:bodyPr>
            <a:normAutofit/>
          </a:bodyPr>
          <a:lstStyle/>
          <a:p>
            <a:pPr algn="r"/>
            <a:r>
              <a:rPr lang="hu-HU" sz="2400" b="1" dirty="0" err="1" smtClean="0">
                <a:solidFill>
                  <a:schemeClr val="tx1"/>
                </a:solidFill>
              </a:rPr>
              <a:t>Barati</a:t>
            </a:r>
            <a:r>
              <a:rPr lang="hu-HU" sz="2400" b="1" dirty="0" smtClean="0">
                <a:solidFill>
                  <a:schemeClr val="tx1"/>
                </a:solidFill>
              </a:rPr>
              <a:t> Krisztina</a:t>
            </a:r>
          </a:p>
          <a:p>
            <a:pPr algn="r"/>
            <a:r>
              <a:rPr lang="hu-HU" sz="2400" b="1" dirty="0" smtClean="0">
                <a:solidFill>
                  <a:schemeClr val="tx1"/>
                </a:solidFill>
              </a:rPr>
              <a:t>2015.11.25.</a:t>
            </a:r>
            <a:endParaRPr lang="hu-H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13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960439"/>
          </a:xfrm>
        </p:spPr>
        <p:txBody>
          <a:bodyPr/>
          <a:lstStyle/>
          <a:p>
            <a:r>
              <a:rPr lang="hu-HU" altLang="hu-HU" sz="2800" b="1" dirty="0"/>
              <a:t>önértékelés előkészítése, megtervezése</a:t>
            </a:r>
          </a:p>
          <a:p>
            <a:r>
              <a:rPr lang="hu-HU" altLang="hu-HU" sz="2800" b="1" dirty="0"/>
              <a:t>pedagógusok, partnerek tájékoztatása</a:t>
            </a:r>
          </a:p>
          <a:p>
            <a:r>
              <a:rPr lang="hu-HU" altLang="hu-HU" sz="2800" b="1" dirty="0"/>
              <a:t>öt éves önértékelési program elkészítése</a:t>
            </a:r>
          </a:p>
          <a:p>
            <a:r>
              <a:rPr lang="hu-HU" altLang="hu-HU" sz="2800" b="1" dirty="0"/>
              <a:t>éves önértékelési terv elkészítése</a:t>
            </a:r>
          </a:p>
          <a:p>
            <a:r>
              <a:rPr lang="hu-HU" altLang="hu-HU" sz="2800" b="1" dirty="0"/>
              <a:t>kollégák bevonása, támogatása</a:t>
            </a:r>
          </a:p>
          <a:p>
            <a:r>
              <a:rPr lang="hu-HU" altLang="hu-HU" sz="2800" b="1" dirty="0"/>
              <a:t>az önértékelés minőségbiztosítása (nyomon követése)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/>
              <a:t>Az önértékelési csoport feladata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1537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hu-HU" altLang="hu-HU" sz="2800" b="1" dirty="0"/>
              <a:t>tájékoztató, kézikönyv ismerete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hu-HU" altLang="hu-HU" sz="2800" b="1" dirty="0"/>
              <a:t>az </a:t>
            </a:r>
            <a:r>
              <a:rPr lang="hu-HU" altLang="hu-HU" sz="2800" b="1" dirty="0" smtClean="0"/>
              <a:t>elvárás-rendszer </a:t>
            </a:r>
            <a:r>
              <a:rPr lang="hu-HU" altLang="hu-HU" sz="2800" b="1" dirty="0"/>
              <a:t>intézményi értelmezése – önértékelési csoport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hu-HU" altLang="hu-HU" sz="2800" b="1" dirty="0"/>
              <a:t>az értelmezés bemutatása a nevelőtestületnek – értekezlet / műhelymunkák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hu-HU" altLang="hu-HU" sz="2800" b="1" dirty="0"/>
              <a:t>véglegesítés, feltöltés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altLang="hu-HU" b="1" dirty="0"/>
              <a:t>Intézményi elvárások kidolgozása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8293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4392487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AutoNum type="arabicPeriod"/>
              <a:defRPr/>
            </a:pPr>
            <a:r>
              <a:rPr lang="hu-HU" b="1" dirty="0"/>
              <a:t>Dokumentumelemzés</a:t>
            </a:r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az előző pedagógusellenőrzés (tanfelügyelet) </a:t>
            </a:r>
          </a:p>
          <a:p>
            <a:pPr>
              <a:buFont typeface="Arial" charset="0"/>
              <a:buNone/>
              <a:defRPr/>
            </a:pPr>
            <a:r>
              <a:rPr lang="hu-HU" b="1" dirty="0"/>
              <a:t>és az intézményi önértékelés adott pedagógusra</a:t>
            </a:r>
          </a:p>
          <a:p>
            <a:pPr>
              <a:buFont typeface="Arial" charset="0"/>
              <a:buNone/>
              <a:defRPr/>
            </a:pPr>
            <a:r>
              <a:rPr lang="hu-HU" b="1" dirty="0"/>
              <a:t> vonatkozó értékelőlapjai</a:t>
            </a:r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a </a:t>
            </a:r>
            <a:r>
              <a:rPr lang="hu-HU" b="1" dirty="0" smtClean="0"/>
              <a:t>tanmenet </a:t>
            </a:r>
            <a:r>
              <a:rPr lang="hu-HU" b="1" dirty="0"/>
              <a:t>és az </a:t>
            </a:r>
            <a:r>
              <a:rPr lang="hu-HU" b="1" dirty="0" smtClean="0"/>
              <a:t>éves tervezés </a:t>
            </a:r>
            <a:r>
              <a:rPr lang="hu-HU" b="1" dirty="0"/>
              <a:t>egyéb dokumentumai</a:t>
            </a:r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óraterv / egyéb foglalkozások </a:t>
            </a:r>
            <a:r>
              <a:rPr lang="hu-HU" b="1" dirty="0" smtClean="0"/>
              <a:t>terve</a:t>
            </a:r>
            <a:endParaRPr lang="hu-HU" b="1" dirty="0"/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napló</a:t>
            </a:r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tanulói </a:t>
            </a:r>
            <a:r>
              <a:rPr lang="hu-HU" b="1" dirty="0" smtClean="0"/>
              <a:t>füzetek</a:t>
            </a:r>
            <a:endParaRPr lang="hu-HU" b="1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b="1" dirty="0"/>
              <a:t>A pedagógus önértékelésének</a:t>
            </a:r>
            <a:br>
              <a:rPr lang="hu-HU" altLang="hu-HU" b="1" dirty="0"/>
            </a:br>
            <a:r>
              <a:rPr lang="hu-HU" altLang="hu-HU" b="1" dirty="0"/>
              <a:t>módszertana és </a:t>
            </a:r>
            <a:r>
              <a:rPr lang="hu-HU" altLang="hu-HU" b="1" dirty="0" smtClean="0"/>
              <a:t>eszközei (1.)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439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936104"/>
          </a:xfrm>
        </p:spPr>
        <p:txBody>
          <a:bodyPr/>
          <a:lstStyle/>
          <a:p>
            <a:r>
              <a:rPr lang="hu-HU" dirty="0" smtClean="0"/>
              <a:t>Éves tervezés dokumentumai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640960" cy="5544616"/>
          </a:xfrm>
        </p:spPr>
        <p:txBody>
          <a:bodyPr>
            <a:normAutofit lnSpcReduction="10000"/>
          </a:bodyPr>
          <a:lstStyle/>
          <a:p>
            <a:r>
              <a:rPr lang="hu-HU" b="1" u="sng" dirty="0"/>
              <a:t> A tanmenet és az éves tervezés egyéb dokumentumai:</a:t>
            </a:r>
            <a:endParaRPr lang="hu-HU" dirty="0"/>
          </a:p>
          <a:p>
            <a:pPr lvl="0" algn="just"/>
            <a:r>
              <a:rPr lang="hu-HU" sz="2300" dirty="0">
                <a:solidFill>
                  <a:schemeClr val="tx1"/>
                </a:solidFill>
              </a:rPr>
              <a:t>Milyen </a:t>
            </a:r>
            <a:r>
              <a:rPr lang="hu-HU" sz="2300" b="1" dirty="0">
                <a:solidFill>
                  <a:schemeClr val="tx1"/>
                </a:solidFill>
              </a:rPr>
              <a:t>tervezési módszer</a:t>
            </a:r>
            <a:r>
              <a:rPr lang="hu-HU" sz="2300" dirty="0">
                <a:solidFill>
                  <a:schemeClr val="tx1"/>
                </a:solidFill>
              </a:rPr>
              <a:t>t használ a pedagógus az éves tervezéshez?</a:t>
            </a:r>
          </a:p>
          <a:p>
            <a:pPr lvl="0" algn="just"/>
            <a:r>
              <a:rPr lang="hu-HU" sz="2300" dirty="0">
                <a:solidFill>
                  <a:schemeClr val="tx1"/>
                </a:solidFill>
              </a:rPr>
              <a:t>Hogy jelenik meg a tanmenetben a </a:t>
            </a:r>
            <a:r>
              <a:rPr lang="hu-HU" sz="2300" b="1" dirty="0">
                <a:solidFill>
                  <a:schemeClr val="tx1"/>
                </a:solidFill>
              </a:rPr>
              <a:t>tanulói kompetenciák fejlesztése</a:t>
            </a:r>
            <a:r>
              <a:rPr lang="hu-HU" sz="2300" dirty="0">
                <a:solidFill>
                  <a:schemeClr val="tx1"/>
                </a:solidFill>
              </a:rPr>
              <a:t>?</a:t>
            </a:r>
          </a:p>
          <a:p>
            <a:pPr lvl="0" algn="just"/>
            <a:r>
              <a:rPr lang="hu-HU" sz="2300" dirty="0">
                <a:solidFill>
                  <a:schemeClr val="tx1"/>
                </a:solidFill>
              </a:rPr>
              <a:t>Mennyiben biztosítja a tanmenet a </a:t>
            </a:r>
            <a:r>
              <a:rPr lang="hu-HU" sz="2300" b="1" dirty="0">
                <a:solidFill>
                  <a:schemeClr val="tx1"/>
                </a:solidFill>
              </a:rPr>
              <a:t>helyi tantervben meghatározott célok</a:t>
            </a:r>
            <a:r>
              <a:rPr lang="hu-HU" sz="2300" dirty="0">
                <a:solidFill>
                  <a:schemeClr val="tx1"/>
                </a:solidFill>
              </a:rPr>
              <a:t> megvalósulását?</a:t>
            </a:r>
          </a:p>
          <a:p>
            <a:pPr lvl="0" algn="just"/>
            <a:r>
              <a:rPr lang="hu-HU" sz="2300" dirty="0">
                <a:solidFill>
                  <a:schemeClr val="tx1"/>
                </a:solidFill>
              </a:rPr>
              <a:t>Hogy kapcsolódik a </a:t>
            </a:r>
            <a:r>
              <a:rPr lang="hu-HU" sz="2300" b="1" dirty="0">
                <a:solidFill>
                  <a:schemeClr val="tx1"/>
                </a:solidFill>
              </a:rPr>
              <a:t>tanórán kívüli tevékenységek</a:t>
            </a:r>
            <a:r>
              <a:rPr lang="hu-HU" sz="2300" dirty="0">
                <a:solidFill>
                  <a:schemeClr val="tx1"/>
                </a:solidFill>
              </a:rPr>
              <a:t>, egyéb foglalkozások tervezése a </a:t>
            </a:r>
            <a:r>
              <a:rPr lang="hu-HU" sz="2300" b="1" dirty="0">
                <a:solidFill>
                  <a:schemeClr val="tx1"/>
                </a:solidFill>
              </a:rPr>
              <a:t>tanmenet</a:t>
            </a:r>
            <a:r>
              <a:rPr lang="hu-HU" sz="2300" dirty="0">
                <a:solidFill>
                  <a:schemeClr val="tx1"/>
                </a:solidFill>
              </a:rPr>
              <a:t>hez és a </a:t>
            </a:r>
            <a:r>
              <a:rPr lang="hu-HU" sz="2300" b="1" dirty="0">
                <a:solidFill>
                  <a:schemeClr val="tx1"/>
                </a:solidFill>
              </a:rPr>
              <a:t>tantervi követelmények</a:t>
            </a:r>
            <a:r>
              <a:rPr lang="hu-HU" sz="2300" dirty="0">
                <a:solidFill>
                  <a:schemeClr val="tx1"/>
                </a:solidFill>
              </a:rPr>
              <a:t>hez?</a:t>
            </a:r>
          </a:p>
          <a:p>
            <a:pPr lvl="0" algn="just"/>
            <a:r>
              <a:rPr lang="hu-HU" sz="2300" dirty="0">
                <a:solidFill>
                  <a:schemeClr val="tx1"/>
                </a:solidFill>
              </a:rPr>
              <a:t>Hogy kapcsolódik a tanórán kívüli tevékenységek, egyéb foglalkozások tervezése a </a:t>
            </a:r>
            <a:r>
              <a:rPr lang="hu-HU" sz="2300" b="1" dirty="0">
                <a:solidFill>
                  <a:schemeClr val="tx1"/>
                </a:solidFill>
              </a:rPr>
              <a:t>személyiség-és közösségfejlesztési feladatok</a:t>
            </a:r>
            <a:r>
              <a:rPr lang="hu-HU" sz="2300" dirty="0">
                <a:solidFill>
                  <a:schemeClr val="tx1"/>
                </a:solidFill>
              </a:rPr>
              <a:t>hoz?</a:t>
            </a:r>
          </a:p>
          <a:p>
            <a:pPr lvl="0" algn="just"/>
            <a:r>
              <a:rPr lang="hu-HU" sz="2300" dirty="0">
                <a:solidFill>
                  <a:schemeClr val="tx1"/>
                </a:solidFill>
              </a:rPr>
              <a:t>Hogy jelennek meg az éves tervezésben </a:t>
            </a:r>
            <a:r>
              <a:rPr lang="hu-HU" sz="2300" b="1" dirty="0">
                <a:solidFill>
                  <a:schemeClr val="tx1"/>
                </a:solidFill>
              </a:rPr>
              <a:t>a kiemelt figyelmet érdemlő tanulók</a:t>
            </a:r>
            <a:r>
              <a:rPr lang="hu-HU" sz="2300" dirty="0">
                <a:solidFill>
                  <a:schemeClr val="tx1"/>
                </a:solidFill>
              </a:rPr>
              <a:t>kal kapcsolatos feladatok</a:t>
            </a:r>
            <a:r>
              <a:rPr lang="hu-HU" sz="2300" dirty="0" smtClean="0">
                <a:solidFill>
                  <a:schemeClr val="tx1"/>
                </a:solidFill>
              </a:rPr>
              <a:t>?</a:t>
            </a:r>
            <a:endParaRPr lang="hu-HU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29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4680520"/>
          </a:xfrm>
        </p:spPr>
        <p:txBody>
          <a:bodyPr>
            <a:normAutofit fontScale="90000"/>
          </a:bodyPr>
          <a:lstStyle/>
          <a:p>
            <a:pPr lvl="0" algn="l"/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>
                <a:solidFill>
                  <a:schemeClr val="tx1"/>
                </a:solidFill>
              </a:rPr>
              <a:t>Hogyan épít a pedagógus a tervező munka során a tanulók </a:t>
            </a:r>
            <a:r>
              <a:rPr lang="hu-HU" sz="2800" b="1" dirty="0">
                <a:solidFill>
                  <a:schemeClr val="tx1"/>
                </a:solidFill>
              </a:rPr>
              <a:t>előzetes ismeret</a:t>
            </a:r>
            <a:r>
              <a:rPr lang="hu-HU" sz="2800" dirty="0">
                <a:solidFill>
                  <a:schemeClr val="tx1"/>
                </a:solidFill>
              </a:rPr>
              <a:t>eire?</a:t>
            </a:r>
            <a:br>
              <a:rPr lang="hu-HU" sz="2800" dirty="0">
                <a:solidFill>
                  <a:schemeClr val="tx1"/>
                </a:solidFill>
              </a:rPr>
            </a:br>
            <a:r>
              <a:rPr lang="hu-HU" sz="2800" dirty="0">
                <a:solidFill>
                  <a:schemeClr val="tx1"/>
                </a:solidFill>
              </a:rPr>
              <a:t>Hogy jelenik meg a </a:t>
            </a:r>
            <a:r>
              <a:rPr lang="hu-HU" sz="2800" b="1" dirty="0">
                <a:solidFill>
                  <a:schemeClr val="tx1"/>
                </a:solidFill>
              </a:rPr>
              <a:t>fogalmak egymásra épülése </a:t>
            </a:r>
            <a:r>
              <a:rPr lang="hu-HU" sz="2800" dirty="0">
                <a:solidFill>
                  <a:schemeClr val="tx1"/>
                </a:solidFill>
              </a:rPr>
              <a:t>az éves tervezés dokumentumaiban? </a:t>
            </a:r>
            <a:br>
              <a:rPr lang="hu-HU" sz="2800" dirty="0">
                <a:solidFill>
                  <a:schemeClr val="tx1"/>
                </a:solidFill>
              </a:rPr>
            </a:br>
            <a:r>
              <a:rPr lang="hu-HU" sz="2800" dirty="0">
                <a:solidFill>
                  <a:schemeClr val="tx1"/>
                </a:solidFill>
              </a:rPr>
              <a:t>Hogy jelenik meg az egyéni fejlesztési tervben a </a:t>
            </a:r>
            <a:r>
              <a:rPr lang="hu-HU" sz="2800" b="1" dirty="0">
                <a:solidFill>
                  <a:schemeClr val="tx1"/>
                </a:solidFill>
              </a:rPr>
              <a:t>fejlesztés-központúság</a:t>
            </a:r>
            <a:r>
              <a:rPr lang="hu-HU" sz="2800" dirty="0">
                <a:solidFill>
                  <a:schemeClr val="tx1"/>
                </a:solidFill>
              </a:rPr>
              <a:t>?</a:t>
            </a:r>
            <a:br>
              <a:rPr lang="hu-HU" sz="2800" dirty="0">
                <a:solidFill>
                  <a:schemeClr val="tx1"/>
                </a:solidFill>
              </a:rPr>
            </a:br>
            <a:r>
              <a:rPr lang="hu-HU" sz="2800" dirty="0">
                <a:solidFill>
                  <a:schemeClr val="tx1"/>
                </a:solidFill>
              </a:rPr>
              <a:t>Hogy jelennek meg a tanmenetben az </a:t>
            </a:r>
            <a:r>
              <a:rPr lang="hu-HU" sz="2800" b="1" dirty="0">
                <a:solidFill>
                  <a:schemeClr val="tx1"/>
                </a:solidFill>
              </a:rPr>
              <a:t>egyéni tanulói igények</a:t>
            </a:r>
            <a:r>
              <a:rPr lang="hu-HU" sz="2800" dirty="0">
                <a:solidFill>
                  <a:schemeClr val="tx1"/>
                </a:solidFill>
              </a:rPr>
              <a:t>nek megfelelő folyamatok?</a:t>
            </a:r>
            <a:br>
              <a:rPr lang="hu-HU" sz="2800" dirty="0">
                <a:solidFill>
                  <a:schemeClr val="tx1"/>
                </a:solidFill>
              </a:rPr>
            </a:br>
            <a:r>
              <a:rPr lang="hu-HU" sz="2800" dirty="0" smtClean="0">
                <a:solidFill>
                  <a:schemeClr val="tx1"/>
                </a:solidFill>
              </a:rPr>
              <a:t>Mennyiben </a:t>
            </a:r>
            <a:r>
              <a:rPr lang="hu-HU" sz="2800" dirty="0">
                <a:solidFill>
                  <a:schemeClr val="tx1"/>
                </a:solidFill>
              </a:rPr>
              <a:t>felelnek meg a célkitűzéseknek a </a:t>
            </a:r>
            <a:r>
              <a:rPr lang="hu-HU" sz="2800" b="1" dirty="0">
                <a:solidFill>
                  <a:schemeClr val="tx1"/>
                </a:solidFill>
              </a:rPr>
              <a:t>tervezett értékelési </a:t>
            </a:r>
            <a:r>
              <a:rPr lang="hu-HU" sz="2800" b="1" dirty="0" smtClean="0">
                <a:solidFill>
                  <a:schemeClr val="tx1"/>
                </a:solidFill>
              </a:rPr>
              <a:t>eszközök</a:t>
            </a:r>
            <a:r>
              <a:rPr lang="hu-HU" sz="2800" dirty="0" smtClean="0">
                <a:solidFill>
                  <a:schemeClr val="tx1"/>
                </a:solidFill>
              </a:rPr>
              <a:t>?</a:t>
            </a:r>
            <a:r>
              <a:rPr lang="hu-HU" sz="2800" dirty="0">
                <a:solidFill>
                  <a:schemeClr val="tx1"/>
                </a:solidFill>
              </a:rPr>
              <a:t/>
            </a:r>
            <a:br>
              <a:rPr lang="hu-HU" sz="2800" dirty="0">
                <a:solidFill>
                  <a:schemeClr val="tx1"/>
                </a:solidFill>
              </a:rPr>
            </a:br>
            <a:r>
              <a:rPr lang="hu-HU" sz="2800" dirty="0">
                <a:solidFill>
                  <a:schemeClr val="tx1"/>
                </a:solidFill>
              </a:rPr>
              <a:t>Tartalmazza-e a tanmenet a céloknak megfelelő </a:t>
            </a:r>
            <a:r>
              <a:rPr lang="hu-HU" sz="2800" b="1" dirty="0">
                <a:solidFill>
                  <a:schemeClr val="tx1"/>
                </a:solidFill>
              </a:rPr>
              <a:t>tanulási eszközök</a:t>
            </a:r>
            <a:r>
              <a:rPr lang="hu-HU" sz="2800" dirty="0">
                <a:solidFill>
                  <a:schemeClr val="tx1"/>
                </a:solidFill>
              </a:rPr>
              <a:t>et? (Tankönyv, munkafüzet, e-eszközök.)</a:t>
            </a:r>
            <a:br>
              <a:rPr lang="hu-HU" sz="2800" dirty="0">
                <a:solidFill>
                  <a:schemeClr val="tx1"/>
                </a:solidFill>
              </a:rPr>
            </a:br>
            <a:r>
              <a:rPr lang="hu-HU" sz="2800" dirty="0">
                <a:solidFill>
                  <a:schemeClr val="tx1"/>
                </a:solidFill>
              </a:rPr>
              <a:t>Milyen elemeket tartalmaz az </a:t>
            </a:r>
            <a:r>
              <a:rPr lang="hu-HU" sz="2800" b="1" dirty="0">
                <a:solidFill>
                  <a:schemeClr val="tx1"/>
                </a:solidFill>
              </a:rPr>
              <a:t>osztályfőnöki munka </a:t>
            </a:r>
            <a:r>
              <a:rPr lang="hu-HU" sz="2800" dirty="0">
                <a:solidFill>
                  <a:schemeClr val="tx1"/>
                </a:solidFill>
              </a:rPr>
              <a:t>éves tervezése? </a:t>
            </a:r>
            <a:r>
              <a:rPr lang="hu-HU" sz="2800" dirty="0" smtClean="0">
                <a:solidFill>
                  <a:schemeClr val="tx1"/>
                </a:solidFill>
              </a:rPr>
              <a:t>Azok hogyan </a:t>
            </a:r>
            <a:r>
              <a:rPr lang="hu-HU" sz="2800" dirty="0">
                <a:solidFill>
                  <a:schemeClr val="tx1"/>
                </a:solidFill>
              </a:rPr>
              <a:t>kapcsolódnak az intézmény nevelési céljaihoz?</a:t>
            </a:r>
            <a:br>
              <a:rPr lang="hu-HU" sz="2800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/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dirty="0">
                <a:solidFill>
                  <a:schemeClr val="tx1"/>
                </a:solidFill>
              </a:rPr>
              <a:t/>
            </a:r>
            <a:br>
              <a:rPr lang="hu-HU" dirty="0">
                <a:solidFill>
                  <a:schemeClr val="tx1"/>
                </a:solidFill>
              </a:rPr>
            </a:b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9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7" y="1340768"/>
            <a:ext cx="8424936" cy="518457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u-HU" sz="2700" dirty="0">
                <a:solidFill>
                  <a:schemeClr val="tx1"/>
                </a:solidFill>
              </a:rPr>
              <a:t>Milyen </a:t>
            </a:r>
            <a:r>
              <a:rPr lang="hu-HU" sz="2700" b="1" dirty="0">
                <a:solidFill>
                  <a:schemeClr val="tx1"/>
                </a:solidFill>
              </a:rPr>
              <a:t>módszer</a:t>
            </a:r>
            <a:r>
              <a:rPr lang="hu-HU" sz="2700" dirty="0">
                <a:solidFill>
                  <a:schemeClr val="tx1"/>
                </a:solidFill>
              </a:rPr>
              <a:t>t használ a pedagógus az órai/foglalkozás tervezéséhez? </a:t>
            </a:r>
          </a:p>
          <a:p>
            <a:pPr lvl="0"/>
            <a:r>
              <a:rPr lang="hu-HU" sz="2700" dirty="0">
                <a:solidFill>
                  <a:schemeClr val="tx1"/>
                </a:solidFill>
              </a:rPr>
              <a:t>A tervben szereplő </a:t>
            </a:r>
            <a:r>
              <a:rPr lang="hu-HU" sz="2700" b="1" dirty="0">
                <a:solidFill>
                  <a:schemeClr val="tx1"/>
                </a:solidFill>
              </a:rPr>
              <a:t>tartalmi elemek </a:t>
            </a:r>
            <a:r>
              <a:rPr lang="hu-HU" sz="2700" dirty="0">
                <a:solidFill>
                  <a:schemeClr val="tx1"/>
                </a:solidFill>
              </a:rPr>
              <a:t>megfelelnek-e a szaktárgyhoz kapcsolódó </a:t>
            </a:r>
            <a:r>
              <a:rPr lang="hu-HU" sz="2700" b="1" dirty="0" smtClean="0">
                <a:solidFill>
                  <a:schemeClr val="tx1"/>
                </a:solidFill>
              </a:rPr>
              <a:t>korszerű </a:t>
            </a:r>
            <a:r>
              <a:rPr lang="hu-HU" sz="2700" b="1" dirty="0">
                <a:solidFill>
                  <a:schemeClr val="tx1"/>
                </a:solidFill>
              </a:rPr>
              <a:t>szaktudományos ismeretek</a:t>
            </a:r>
            <a:r>
              <a:rPr lang="hu-HU" sz="2700" dirty="0">
                <a:solidFill>
                  <a:schemeClr val="tx1"/>
                </a:solidFill>
              </a:rPr>
              <a:t>nek? </a:t>
            </a:r>
          </a:p>
          <a:p>
            <a:pPr lvl="0"/>
            <a:r>
              <a:rPr lang="hu-HU" sz="2700" dirty="0">
                <a:solidFill>
                  <a:schemeClr val="tx1"/>
                </a:solidFill>
              </a:rPr>
              <a:t>Hogy jelennek meg a tervezésben a </a:t>
            </a:r>
            <a:r>
              <a:rPr lang="hu-HU" sz="2700" b="1" dirty="0">
                <a:solidFill>
                  <a:schemeClr val="tx1"/>
                </a:solidFill>
              </a:rPr>
              <a:t>tantárgyi belső és külső kapcsolódások</a:t>
            </a:r>
            <a:r>
              <a:rPr lang="hu-HU" sz="2700" dirty="0">
                <a:solidFill>
                  <a:schemeClr val="tx1"/>
                </a:solidFill>
              </a:rPr>
              <a:t>? </a:t>
            </a:r>
          </a:p>
          <a:p>
            <a:pPr lvl="0"/>
            <a:r>
              <a:rPr lang="hu-HU" sz="2700" dirty="0">
                <a:solidFill>
                  <a:schemeClr val="tx1"/>
                </a:solidFill>
              </a:rPr>
              <a:t>A </a:t>
            </a:r>
            <a:r>
              <a:rPr lang="hu-HU" sz="2700" b="1" dirty="0">
                <a:solidFill>
                  <a:schemeClr val="tx1"/>
                </a:solidFill>
              </a:rPr>
              <a:t>feladatok, célkitűzések </a:t>
            </a:r>
            <a:r>
              <a:rPr lang="hu-HU" sz="2700" dirty="0">
                <a:solidFill>
                  <a:schemeClr val="tx1"/>
                </a:solidFill>
              </a:rPr>
              <a:t>teljesülését hogyan segítik a </a:t>
            </a:r>
            <a:r>
              <a:rPr lang="hu-HU" sz="2700" b="1" dirty="0">
                <a:solidFill>
                  <a:schemeClr val="tx1"/>
                </a:solidFill>
              </a:rPr>
              <a:t>tervezett módszerek, tanulásszervezési eljárások </a:t>
            </a:r>
            <a:r>
              <a:rPr lang="hu-HU" sz="2700" dirty="0">
                <a:solidFill>
                  <a:schemeClr val="tx1"/>
                </a:solidFill>
              </a:rPr>
              <a:t>és az óra/foglalkozás felépítése?</a:t>
            </a:r>
          </a:p>
          <a:p>
            <a:pPr lvl="0"/>
            <a:r>
              <a:rPr lang="hu-HU" sz="2700" dirty="0">
                <a:solidFill>
                  <a:schemeClr val="tx1"/>
                </a:solidFill>
              </a:rPr>
              <a:t>A célkitűzés mennyiben támogatja a </a:t>
            </a:r>
            <a:r>
              <a:rPr lang="hu-HU" sz="2700" b="1" dirty="0">
                <a:solidFill>
                  <a:schemeClr val="tx1"/>
                </a:solidFill>
              </a:rPr>
              <a:t>megszerzett tudás alkalmazásá</a:t>
            </a:r>
            <a:r>
              <a:rPr lang="hu-HU" sz="2700" dirty="0">
                <a:solidFill>
                  <a:schemeClr val="tx1"/>
                </a:solidFill>
              </a:rPr>
              <a:t>t?</a:t>
            </a:r>
          </a:p>
          <a:p>
            <a:pPr lvl="0"/>
            <a:r>
              <a:rPr lang="hu-HU" sz="2700" dirty="0">
                <a:solidFill>
                  <a:schemeClr val="tx1"/>
                </a:solidFill>
              </a:rPr>
              <a:t>Az órák/foglalkozások tervezésénél hogy érvényesül a </a:t>
            </a:r>
            <a:r>
              <a:rPr lang="hu-HU" sz="2700" b="1" dirty="0">
                <a:solidFill>
                  <a:schemeClr val="tx1"/>
                </a:solidFill>
              </a:rPr>
              <a:t>cél–tananyag–eszköz koherenciája</a:t>
            </a:r>
            <a:r>
              <a:rPr lang="hu-HU" sz="2700" dirty="0">
                <a:solidFill>
                  <a:schemeClr val="tx1"/>
                </a:solidFill>
              </a:rPr>
              <a:t>?</a:t>
            </a:r>
          </a:p>
          <a:p>
            <a:pPr lvl="0"/>
            <a:r>
              <a:rPr lang="hu-HU" sz="2700" dirty="0">
                <a:solidFill>
                  <a:schemeClr val="tx1"/>
                </a:solidFill>
              </a:rPr>
              <a:t>Milyen módon jelennek meg az </a:t>
            </a:r>
            <a:r>
              <a:rPr lang="hu-HU" sz="2700" b="1" dirty="0">
                <a:solidFill>
                  <a:schemeClr val="tx1"/>
                </a:solidFill>
              </a:rPr>
              <a:t>egyéni tanulói igények </a:t>
            </a:r>
            <a:r>
              <a:rPr lang="hu-HU" sz="2700" dirty="0">
                <a:solidFill>
                  <a:schemeClr val="tx1"/>
                </a:solidFill>
              </a:rPr>
              <a:t>az órák/foglalkozások tervezésében?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hu-HU" b="1" dirty="0" smtClean="0"/>
              <a:t>Óraterv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55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79512" y="1772816"/>
            <a:ext cx="8640960" cy="48245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u-HU" dirty="0">
                <a:solidFill>
                  <a:schemeClr val="tx1"/>
                </a:solidFill>
              </a:rPr>
              <a:t>Mennyire támogatja a terv a tanulói együttműködést, </a:t>
            </a:r>
            <a:r>
              <a:rPr lang="hu-HU" b="1" dirty="0">
                <a:solidFill>
                  <a:schemeClr val="tx1"/>
                </a:solidFill>
              </a:rPr>
              <a:t>szociális tanulás</a:t>
            </a:r>
            <a:r>
              <a:rPr lang="hu-HU" dirty="0">
                <a:solidFill>
                  <a:schemeClr val="tx1"/>
                </a:solidFill>
              </a:rPr>
              <a:t>t? 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Milyen módon jelennek meg a tervben a </a:t>
            </a:r>
            <a:r>
              <a:rPr lang="hu-HU" b="1" dirty="0">
                <a:solidFill>
                  <a:schemeClr val="tx1"/>
                </a:solidFill>
              </a:rPr>
              <a:t>közösségfejlesztés, személyiségfejlesztés</a:t>
            </a:r>
            <a:r>
              <a:rPr lang="hu-HU" dirty="0">
                <a:solidFill>
                  <a:schemeClr val="tx1"/>
                </a:solidFill>
              </a:rPr>
              <a:t> feladatai? 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Mennyiben felelnek meg a </a:t>
            </a:r>
            <a:r>
              <a:rPr lang="hu-HU" b="1" dirty="0">
                <a:solidFill>
                  <a:schemeClr val="tx1"/>
                </a:solidFill>
              </a:rPr>
              <a:t>célkitűzések</a:t>
            </a:r>
            <a:r>
              <a:rPr lang="hu-HU" dirty="0">
                <a:solidFill>
                  <a:schemeClr val="tx1"/>
                </a:solidFill>
              </a:rPr>
              <a:t>nek a </a:t>
            </a:r>
            <a:r>
              <a:rPr lang="hu-HU" b="1" dirty="0">
                <a:solidFill>
                  <a:schemeClr val="tx1"/>
                </a:solidFill>
              </a:rPr>
              <a:t>tervezett értékelési eszközök</a:t>
            </a:r>
            <a:r>
              <a:rPr lang="hu-HU" dirty="0">
                <a:solidFill>
                  <a:schemeClr val="tx1"/>
                </a:solidFill>
              </a:rPr>
              <a:t>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A tanórán kívüli tervezés tartalma mennyire áll összhangban az adott tanulócsoport </a:t>
            </a:r>
            <a:r>
              <a:rPr lang="hu-HU" b="1" dirty="0">
                <a:solidFill>
                  <a:schemeClr val="tx1"/>
                </a:solidFill>
              </a:rPr>
              <a:t>életkori sajátosság</a:t>
            </a:r>
            <a:r>
              <a:rPr lang="hu-HU" dirty="0">
                <a:solidFill>
                  <a:schemeClr val="tx1"/>
                </a:solidFill>
              </a:rPr>
              <a:t>aival?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A tanórán kívüli foglalkozástervek hogyan </a:t>
            </a:r>
            <a:r>
              <a:rPr lang="hu-HU" b="1" dirty="0">
                <a:solidFill>
                  <a:schemeClr val="tx1"/>
                </a:solidFill>
              </a:rPr>
              <a:t>kapcsolódnak</a:t>
            </a:r>
            <a:r>
              <a:rPr lang="hu-HU" dirty="0">
                <a:solidFill>
                  <a:schemeClr val="tx1"/>
                </a:solidFill>
              </a:rPr>
              <a:t> az intézmény éves munkatervéhez, célkitűzéseihez? (Intézményi és nevelési célokhoz, nevelési területhez, tudásterületekhez, intézményi innovációhoz.)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Óraterveibe épít-e </a:t>
            </a:r>
            <a:r>
              <a:rPr lang="hu-HU" b="1" dirty="0">
                <a:solidFill>
                  <a:schemeClr val="tx1"/>
                </a:solidFill>
              </a:rPr>
              <a:t>alternatív módszertani és/vagy tartalmi megoldások</a:t>
            </a:r>
            <a:r>
              <a:rPr lang="hu-HU" dirty="0">
                <a:solidFill>
                  <a:schemeClr val="tx1"/>
                </a:solidFill>
              </a:rPr>
              <a:t>at?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hu-HU" dirty="0" smtClean="0"/>
              <a:t>Óraterv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71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1" y="1916832"/>
            <a:ext cx="8640960" cy="4680520"/>
          </a:xfrm>
        </p:spPr>
        <p:txBody>
          <a:bodyPr>
            <a:normAutofit/>
          </a:bodyPr>
          <a:lstStyle/>
          <a:p>
            <a:pPr lvl="0"/>
            <a:r>
              <a:rPr lang="hu-HU" sz="2800" dirty="0">
                <a:solidFill>
                  <a:schemeClr val="tx1"/>
                </a:solidFill>
              </a:rPr>
              <a:t>Hogyan követi a napló szerinti haladás a tanmenet éves tervezését?</a:t>
            </a:r>
          </a:p>
          <a:p>
            <a:pPr lvl="0"/>
            <a:r>
              <a:rPr lang="hu-HU" sz="2800" dirty="0">
                <a:solidFill>
                  <a:schemeClr val="tx1"/>
                </a:solidFill>
              </a:rPr>
              <a:t>Hogyan követi a beírt </a:t>
            </a:r>
            <a:r>
              <a:rPr lang="hu-HU" sz="2800" b="1" dirty="0">
                <a:solidFill>
                  <a:schemeClr val="tx1"/>
                </a:solidFill>
              </a:rPr>
              <a:t>érdemjegyek száma </a:t>
            </a:r>
            <a:r>
              <a:rPr lang="hu-HU" sz="2800" dirty="0">
                <a:solidFill>
                  <a:schemeClr val="tx1"/>
                </a:solidFill>
              </a:rPr>
              <a:t>a pedagógiai program értékelési elveit?</a:t>
            </a:r>
          </a:p>
          <a:p>
            <a:pPr lvl="0"/>
            <a:r>
              <a:rPr lang="hu-HU" sz="2800" dirty="0">
                <a:solidFill>
                  <a:schemeClr val="tx1"/>
                </a:solidFill>
              </a:rPr>
              <a:t>Mennyire </a:t>
            </a:r>
            <a:r>
              <a:rPr lang="hu-HU" sz="2800" b="1" dirty="0">
                <a:solidFill>
                  <a:schemeClr val="tx1"/>
                </a:solidFill>
              </a:rPr>
              <a:t>fegyelmezett</a:t>
            </a:r>
            <a:r>
              <a:rPr lang="hu-HU" sz="2800" dirty="0">
                <a:solidFill>
                  <a:schemeClr val="tx1"/>
                </a:solidFill>
              </a:rPr>
              <a:t> a napló </a:t>
            </a:r>
            <a:r>
              <a:rPr lang="hu-HU" sz="2800" b="1" dirty="0">
                <a:solidFill>
                  <a:schemeClr val="tx1"/>
                </a:solidFill>
              </a:rPr>
              <a:t>adminisztráció</a:t>
            </a:r>
            <a:r>
              <a:rPr lang="hu-HU" sz="2800" dirty="0">
                <a:solidFill>
                  <a:schemeClr val="tx1"/>
                </a:solidFill>
              </a:rPr>
              <a:t>ja? (Naprakész naplóvezetés, bejegyzések, feljegyzések.)</a:t>
            </a:r>
          </a:p>
          <a:p>
            <a:pPr marL="0" indent="0">
              <a:buNone/>
            </a:pPr>
            <a:endParaRPr lang="hu-HU" sz="2800" b="1" dirty="0">
              <a:solidFill>
                <a:schemeClr val="tx1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hu-HU" dirty="0" smtClean="0"/>
              <a:t>Napló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859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3" cy="5256584"/>
          </a:xfrm>
        </p:spPr>
        <p:txBody>
          <a:bodyPr>
            <a:normAutofit fontScale="92500"/>
          </a:bodyPr>
          <a:lstStyle/>
          <a:p>
            <a:pPr lvl="0"/>
            <a:r>
              <a:rPr lang="hu-HU" dirty="0">
                <a:solidFill>
                  <a:schemeClr val="tx1"/>
                </a:solidFill>
              </a:rPr>
              <a:t>Hogy követhető a tanulók munkájából a tananyagban való haladás? (</a:t>
            </a:r>
            <a:r>
              <a:rPr lang="hu-HU" b="1" dirty="0">
                <a:solidFill>
                  <a:schemeClr val="tx1"/>
                </a:solidFill>
              </a:rPr>
              <a:t>Rendszeresség</a:t>
            </a:r>
            <a:r>
              <a:rPr lang="hu-HU" dirty="0">
                <a:solidFill>
                  <a:schemeClr val="tx1"/>
                </a:solidFill>
              </a:rPr>
              <a:t>.)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Hogy követhető a tanulói egyéni munka (órai vagy otthoni) </a:t>
            </a:r>
            <a:r>
              <a:rPr lang="hu-HU" b="1" dirty="0">
                <a:solidFill>
                  <a:schemeClr val="tx1"/>
                </a:solidFill>
              </a:rPr>
              <a:t>hibáinak javítása</a:t>
            </a:r>
            <a:r>
              <a:rPr lang="hu-HU" dirty="0">
                <a:solidFill>
                  <a:schemeClr val="tx1"/>
                </a:solidFill>
              </a:rPr>
              <a:t>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A tanulói füzetek </a:t>
            </a:r>
            <a:r>
              <a:rPr lang="hu-HU" b="1" dirty="0">
                <a:solidFill>
                  <a:schemeClr val="tx1"/>
                </a:solidFill>
              </a:rPr>
              <a:t>tartalma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b="1" dirty="0">
                <a:solidFill>
                  <a:schemeClr val="tx1"/>
                </a:solidFill>
              </a:rPr>
              <a:t>összhangban</a:t>
            </a:r>
            <a:r>
              <a:rPr lang="hu-HU" dirty="0">
                <a:solidFill>
                  <a:schemeClr val="tx1"/>
                </a:solidFill>
              </a:rPr>
              <a:t> van-e az </a:t>
            </a:r>
            <a:r>
              <a:rPr lang="hu-HU" b="1" dirty="0">
                <a:solidFill>
                  <a:schemeClr val="tx1"/>
                </a:solidFill>
              </a:rPr>
              <a:t>éves tervezés dokumentumaival és a </a:t>
            </a:r>
            <a:r>
              <a:rPr lang="hu-HU" b="1" dirty="0" smtClean="0">
                <a:solidFill>
                  <a:schemeClr val="tx1"/>
                </a:solidFill>
              </a:rPr>
              <a:t>helyi </a:t>
            </a:r>
            <a:r>
              <a:rPr lang="hu-HU" b="1" dirty="0">
                <a:solidFill>
                  <a:schemeClr val="tx1"/>
                </a:solidFill>
              </a:rPr>
              <a:t>tanterv követelményei</a:t>
            </a:r>
            <a:r>
              <a:rPr lang="hu-HU" dirty="0">
                <a:solidFill>
                  <a:schemeClr val="tx1"/>
                </a:solidFill>
              </a:rPr>
              <a:t>vel?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A tanulói füzetekben a </a:t>
            </a:r>
            <a:r>
              <a:rPr lang="hu-HU" b="1" dirty="0">
                <a:solidFill>
                  <a:schemeClr val="tx1"/>
                </a:solidFill>
              </a:rPr>
              <a:t>szakszerű fogalomhasználat</a:t>
            </a:r>
            <a:r>
              <a:rPr lang="hu-HU" dirty="0">
                <a:solidFill>
                  <a:schemeClr val="tx1"/>
                </a:solidFill>
              </a:rPr>
              <a:t> nyomon követhető-e?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A tanulói produktumokban megjelennek-e </a:t>
            </a:r>
            <a:r>
              <a:rPr lang="hu-HU" b="1" dirty="0">
                <a:solidFill>
                  <a:schemeClr val="tx1"/>
                </a:solidFill>
              </a:rPr>
              <a:t>más tantárgyak kapcsolódó elemei</a:t>
            </a:r>
            <a:r>
              <a:rPr lang="hu-HU" dirty="0">
                <a:solidFill>
                  <a:schemeClr val="tx1"/>
                </a:solidFill>
              </a:rPr>
              <a:t> is?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A tanulói füzetekben nyomon követhetőek-e az </a:t>
            </a:r>
            <a:r>
              <a:rPr lang="hu-HU" b="1" dirty="0">
                <a:solidFill>
                  <a:schemeClr val="tx1"/>
                </a:solidFill>
              </a:rPr>
              <a:t>alkalmazható tudás fejlesztésé</a:t>
            </a:r>
            <a:r>
              <a:rPr lang="hu-HU" dirty="0">
                <a:solidFill>
                  <a:schemeClr val="tx1"/>
                </a:solidFill>
              </a:rPr>
              <a:t>re vonatkozó törekvések? 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>
                <a:solidFill>
                  <a:schemeClr val="tx1"/>
                </a:solidFill>
              </a:rPr>
              <a:t>Nyomon követhető-e az </a:t>
            </a:r>
            <a:r>
              <a:rPr lang="hu-HU" b="1" dirty="0">
                <a:solidFill>
                  <a:schemeClr val="tx1"/>
                </a:solidFill>
              </a:rPr>
              <a:t>egyéni tanulói igények</a:t>
            </a:r>
            <a:r>
              <a:rPr lang="hu-HU" dirty="0">
                <a:solidFill>
                  <a:schemeClr val="tx1"/>
                </a:solidFill>
              </a:rPr>
              <a:t>nek megfelelő pedagógiai munka a tanulói produktumokban?</a:t>
            </a:r>
          </a:p>
          <a:p>
            <a:pPr lvl="0"/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hu-HU" b="1" dirty="0"/>
              <a:t>Tanulói füzetek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87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4464496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charset="0"/>
              <a:buNone/>
              <a:defRPr/>
            </a:pPr>
            <a:r>
              <a:rPr lang="hu-HU" b="1" dirty="0"/>
              <a:t>2. Megfigyelés</a:t>
            </a:r>
          </a:p>
          <a:p>
            <a:pPr marL="514350" indent="-514350">
              <a:buFont typeface="Arial" charset="0"/>
              <a:buChar char="•"/>
              <a:defRPr/>
            </a:pPr>
            <a:r>
              <a:rPr lang="hu-HU" b="1" dirty="0"/>
              <a:t>óra/ </a:t>
            </a:r>
            <a:r>
              <a:rPr lang="hu-HU" b="1" dirty="0" smtClean="0"/>
              <a:t>foglalkozáslátogatás (2 óra) + megbeszélés</a:t>
            </a:r>
          </a:p>
          <a:p>
            <a:pPr marL="0" indent="0">
              <a:buNone/>
              <a:defRPr/>
            </a:pPr>
            <a:r>
              <a:rPr lang="hu-HU" b="1" dirty="0" smtClean="0"/>
              <a:t>(+1 kolléga részt vehet)</a:t>
            </a:r>
            <a:endParaRPr lang="hu-HU" b="1" dirty="0"/>
          </a:p>
          <a:p>
            <a:pPr>
              <a:buFont typeface="Arial" charset="0"/>
              <a:buNone/>
              <a:defRPr/>
            </a:pPr>
            <a:r>
              <a:rPr lang="hu-HU" b="1" dirty="0"/>
              <a:t>3. </a:t>
            </a:r>
            <a:r>
              <a:rPr lang="hu-HU" b="1" dirty="0" smtClean="0"/>
              <a:t>Interjúk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b="1" dirty="0" smtClean="0"/>
              <a:t> a </a:t>
            </a:r>
            <a:r>
              <a:rPr lang="hu-HU" b="1" dirty="0"/>
              <a:t>pedagógussal</a:t>
            </a:r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az intézményvezetővel / vezetővel</a:t>
            </a:r>
          </a:p>
          <a:p>
            <a:pPr>
              <a:buFont typeface="Arial" charset="0"/>
              <a:buNone/>
              <a:defRPr/>
            </a:pPr>
            <a:r>
              <a:rPr lang="hu-HU" b="1" dirty="0"/>
              <a:t>4. Kérdőíves </a:t>
            </a:r>
            <a:r>
              <a:rPr lang="hu-HU" b="1" dirty="0" smtClean="0"/>
              <a:t>felmérés (informatikai rendszer támogatja)</a:t>
            </a:r>
            <a:endParaRPr lang="hu-HU" b="1" dirty="0"/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pedagógus önértékelő </a:t>
            </a:r>
            <a:r>
              <a:rPr lang="hu-HU" b="1" dirty="0" smtClean="0"/>
              <a:t>kérdőíve + egyéb információ</a:t>
            </a:r>
            <a:endParaRPr lang="hu-HU" b="1" dirty="0"/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szülői </a:t>
            </a:r>
            <a:r>
              <a:rPr lang="hu-HU" b="1" dirty="0" smtClean="0"/>
              <a:t>kérdőív (intézmény által kijelölt)</a:t>
            </a:r>
            <a:endParaRPr lang="hu-HU" b="1" dirty="0"/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munkatársi kérdőív (intézmény által kijelölt</a:t>
            </a:r>
            <a:r>
              <a:rPr lang="hu-HU" b="1" dirty="0" smtClean="0"/>
              <a:t>)</a:t>
            </a:r>
          </a:p>
          <a:p>
            <a:pPr>
              <a:buFont typeface="Arial" charset="0"/>
              <a:buChar char="•"/>
              <a:defRPr/>
            </a:pPr>
            <a:r>
              <a:rPr lang="hu-HU" b="1" dirty="0" smtClean="0"/>
              <a:t>tanulói kérdőív (középiskolában)</a:t>
            </a:r>
          </a:p>
          <a:p>
            <a:pPr marL="0" indent="0">
              <a:buNone/>
              <a:defRPr/>
            </a:pPr>
            <a:endParaRPr lang="hu-HU" b="1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b="1" dirty="0"/>
              <a:t>A pedagógus önértékelésének</a:t>
            </a:r>
            <a:br>
              <a:rPr lang="hu-HU" altLang="hu-HU" b="1" dirty="0"/>
            </a:br>
            <a:r>
              <a:rPr lang="hu-HU" altLang="hu-HU" b="1" dirty="0"/>
              <a:t>módszertana és eszközei </a:t>
            </a:r>
            <a:r>
              <a:rPr lang="hu-HU" altLang="hu-HU" b="1" dirty="0" smtClean="0"/>
              <a:t>(2.)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5158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u-HU" altLang="hu-HU" b="1" dirty="0" smtClean="0"/>
              <a:t>iránymutatás </a:t>
            </a:r>
            <a:r>
              <a:rPr lang="hu-HU" altLang="hu-HU" b="1" dirty="0"/>
              <a:t>a pedagógiai-szakmai munka </a:t>
            </a:r>
          </a:p>
          <a:p>
            <a:pPr marL="0" indent="0">
              <a:buNone/>
            </a:pPr>
            <a:r>
              <a:rPr lang="hu-HU" altLang="hu-HU" b="1" dirty="0" smtClean="0"/>
              <a:t>    fejlesztéséhez</a:t>
            </a:r>
            <a:endParaRPr lang="hu-HU" altLang="hu-HU" b="1" dirty="0"/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b="1" dirty="0"/>
              <a:t> az intézményi elvárások teljesülésének értékelése </a:t>
            </a:r>
            <a:r>
              <a:rPr lang="hu-HU" altLang="hu-HU" b="1" dirty="0" smtClean="0"/>
              <a:t>alapján </a:t>
            </a:r>
            <a:r>
              <a:rPr lang="hu-HU" altLang="hu-HU" b="1" dirty="0"/>
              <a:t>a kiemelkedő és fejleszthető területek </a:t>
            </a:r>
            <a:r>
              <a:rPr lang="hu-HU" altLang="hu-HU" b="1" dirty="0" smtClean="0"/>
              <a:t>meghatározása</a:t>
            </a:r>
            <a:endParaRPr lang="hu-HU" altLang="hu-HU" b="1" dirty="0"/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b="1" dirty="0"/>
              <a:t> erre építve fejlesztések tervezése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b="1" dirty="0"/>
              <a:t> intézkedési  terv készítése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b="1" dirty="0"/>
              <a:t> szervezeti és egyéni  tanulási programok indítása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b="1" dirty="0"/>
              <a:t> újabb önértékelés keretében a változások </a:t>
            </a:r>
            <a:r>
              <a:rPr lang="hu-HU" altLang="hu-HU" b="1" dirty="0" smtClean="0"/>
              <a:t>eredményességének </a:t>
            </a:r>
            <a:r>
              <a:rPr lang="hu-HU" altLang="hu-HU" b="1" dirty="0"/>
              <a:t>vizsgálata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dirty="0"/>
              <a:t>Az </a:t>
            </a:r>
            <a:r>
              <a:rPr lang="hu-HU" altLang="hu-HU" b="1" dirty="0"/>
              <a:t>intézményi önértékelés </a:t>
            </a:r>
            <a:r>
              <a:rPr lang="hu-HU" altLang="hu-HU" b="1" dirty="0" smtClean="0"/>
              <a:t>célja</a:t>
            </a:r>
            <a:r>
              <a:rPr lang="hu-HU" altLang="hu-HU" dirty="0"/>
              <a:t/>
            </a:r>
            <a:br>
              <a:rPr lang="hu-HU" alt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883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1196752"/>
            <a:ext cx="8280919" cy="53285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u-HU" dirty="0">
                <a:solidFill>
                  <a:schemeClr val="tx1"/>
                </a:solidFill>
              </a:rPr>
              <a:t>Hogy határozta meg a pedagógus az </a:t>
            </a:r>
            <a:r>
              <a:rPr lang="hu-HU" b="1" dirty="0">
                <a:solidFill>
                  <a:schemeClr val="tx1"/>
                </a:solidFill>
              </a:rPr>
              <a:t>óra/foglalkozás céljá</a:t>
            </a:r>
            <a:r>
              <a:rPr lang="hu-HU" dirty="0">
                <a:solidFill>
                  <a:schemeClr val="tx1"/>
                </a:solidFill>
              </a:rPr>
              <a:t>t és hogy sikerült azt a tanulókkal </a:t>
            </a:r>
            <a:r>
              <a:rPr lang="hu-HU" b="1" dirty="0">
                <a:solidFill>
                  <a:schemeClr val="tx1"/>
                </a:solidFill>
              </a:rPr>
              <a:t>tudatosít</a:t>
            </a:r>
            <a:r>
              <a:rPr lang="hu-HU" dirty="0">
                <a:solidFill>
                  <a:schemeClr val="tx1"/>
                </a:solidFill>
              </a:rPr>
              <a:t>ani?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Mennyiben támogatták az elvégzett </a:t>
            </a:r>
            <a:r>
              <a:rPr lang="hu-HU" b="1" dirty="0">
                <a:solidFill>
                  <a:schemeClr val="tx1"/>
                </a:solidFill>
              </a:rPr>
              <a:t>feladatok</a:t>
            </a:r>
            <a:r>
              <a:rPr lang="hu-HU" dirty="0">
                <a:solidFill>
                  <a:schemeClr val="tx1"/>
                </a:solidFill>
              </a:rPr>
              <a:t> és az alkalmazott </a:t>
            </a:r>
            <a:r>
              <a:rPr lang="hu-HU" b="1" dirty="0">
                <a:solidFill>
                  <a:schemeClr val="tx1"/>
                </a:solidFill>
              </a:rPr>
              <a:t>módszerek</a:t>
            </a:r>
            <a:r>
              <a:rPr lang="hu-HU" dirty="0">
                <a:solidFill>
                  <a:schemeClr val="tx1"/>
                </a:solidFill>
              </a:rPr>
              <a:t> a </a:t>
            </a:r>
            <a:r>
              <a:rPr lang="hu-HU" b="1" dirty="0">
                <a:solidFill>
                  <a:schemeClr val="tx1"/>
                </a:solidFill>
              </a:rPr>
              <a:t>cél</a:t>
            </a:r>
            <a:r>
              <a:rPr lang="hu-HU" dirty="0">
                <a:solidFill>
                  <a:schemeClr val="tx1"/>
                </a:solidFill>
              </a:rPr>
              <a:t> elérését?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A választott </a:t>
            </a:r>
            <a:r>
              <a:rPr lang="hu-HU" b="1" dirty="0">
                <a:solidFill>
                  <a:schemeClr val="tx1"/>
                </a:solidFill>
              </a:rPr>
              <a:t>módszerek, tanulásszervezési eljárások </a:t>
            </a:r>
            <a:r>
              <a:rPr lang="hu-HU" dirty="0">
                <a:solidFill>
                  <a:schemeClr val="tx1"/>
                </a:solidFill>
              </a:rPr>
              <a:t>mennyire illeszkedtek az </a:t>
            </a:r>
            <a:r>
              <a:rPr lang="hu-HU" b="1" dirty="0">
                <a:solidFill>
                  <a:schemeClr val="tx1"/>
                </a:solidFill>
              </a:rPr>
              <a:t>óra/foglalkozás tartalmához</a:t>
            </a:r>
            <a:r>
              <a:rPr lang="hu-HU" dirty="0">
                <a:solidFill>
                  <a:schemeClr val="tx1"/>
                </a:solidFill>
              </a:rPr>
              <a:t>, az elvégzett feladatokhoz?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Mennyiben feleltek meg a használt </a:t>
            </a:r>
            <a:r>
              <a:rPr lang="hu-HU" b="1" dirty="0">
                <a:solidFill>
                  <a:schemeClr val="tx1"/>
                </a:solidFill>
              </a:rPr>
              <a:t>módszerek, tanulásszervezési eljárások</a:t>
            </a:r>
            <a:r>
              <a:rPr lang="hu-HU" dirty="0">
                <a:solidFill>
                  <a:schemeClr val="tx1"/>
                </a:solidFill>
              </a:rPr>
              <a:t> a szaktárgyhoz kapcsolódó </a:t>
            </a:r>
            <a:r>
              <a:rPr lang="hu-HU" b="1" dirty="0">
                <a:solidFill>
                  <a:schemeClr val="tx1"/>
                </a:solidFill>
              </a:rPr>
              <a:t>korszerű tudományos ismeretek</a:t>
            </a:r>
            <a:r>
              <a:rPr lang="hu-HU" dirty="0">
                <a:solidFill>
                  <a:schemeClr val="tx1"/>
                </a:solidFill>
              </a:rPr>
              <a:t>nek?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Mennyiben feleletek meg a használt módszerek, tanulásszervezési eljárások </a:t>
            </a:r>
            <a:r>
              <a:rPr lang="hu-HU" b="1" dirty="0">
                <a:solidFill>
                  <a:schemeClr val="tx1"/>
                </a:solidFill>
              </a:rPr>
              <a:t>az intézmény által preferált módszertan</a:t>
            </a:r>
            <a:r>
              <a:rPr lang="hu-HU" dirty="0">
                <a:solidFill>
                  <a:schemeClr val="tx1"/>
                </a:solidFill>
              </a:rPr>
              <a:t>nak? (Amennyiben van ilyen, például </a:t>
            </a:r>
            <a:r>
              <a:rPr lang="hu-HU" dirty="0" err="1">
                <a:solidFill>
                  <a:schemeClr val="tx1"/>
                </a:solidFill>
              </a:rPr>
              <a:t>IKT-módszerek</a:t>
            </a:r>
            <a:r>
              <a:rPr lang="hu-HU" dirty="0">
                <a:solidFill>
                  <a:schemeClr val="tx1"/>
                </a:solidFill>
              </a:rPr>
              <a:t>, projektmódszer, kooperatív technikák) 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Mennyire szakszerű a pedagógus órai </a:t>
            </a:r>
            <a:r>
              <a:rPr lang="hu-HU" b="1" dirty="0">
                <a:solidFill>
                  <a:schemeClr val="tx1"/>
                </a:solidFill>
              </a:rPr>
              <a:t>fogalomhasználat</a:t>
            </a:r>
            <a:r>
              <a:rPr lang="hu-HU" dirty="0">
                <a:solidFill>
                  <a:schemeClr val="tx1"/>
                </a:solidFill>
              </a:rPr>
              <a:t>a, mennyire támogatja a tanulókban az új fogalmak kialakítását és a korábbiak elmélyítését? 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hu-HU" dirty="0" smtClean="0"/>
              <a:t>Megfigyelési szempontok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209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1" cy="53285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u-HU" dirty="0">
                <a:solidFill>
                  <a:schemeClr val="tx1"/>
                </a:solidFill>
              </a:rPr>
              <a:t>Milyen mértékben sikerült a tanulókat bevonni a foglalkozás menetébe, </a:t>
            </a:r>
            <a:r>
              <a:rPr lang="hu-HU" b="1" dirty="0">
                <a:solidFill>
                  <a:schemeClr val="tx1"/>
                </a:solidFill>
              </a:rPr>
              <a:t>aktivitásukat</a:t>
            </a:r>
            <a:r>
              <a:rPr lang="hu-HU" dirty="0">
                <a:solidFill>
                  <a:schemeClr val="tx1"/>
                </a:solidFill>
              </a:rPr>
              <a:t> fokozni?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Milyen motivációs </a:t>
            </a:r>
            <a:r>
              <a:rPr lang="hu-HU" b="1" dirty="0">
                <a:solidFill>
                  <a:schemeClr val="tx1"/>
                </a:solidFill>
              </a:rPr>
              <a:t>eszközöket alkalmazott a pedagógus az órán/foglalkozáson</a:t>
            </a:r>
            <a:r>
              <a:rPr lang="hu-HU" dirty="0">
                <a:solidFill>
                  <a:schemeClr val="tx1"/>
                </a:solidFill>
              </a:rPr>
              <a:t>? 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Hogy jelent meg a </a:t>
            </a:r>
            <a:r>
              <a:rPr lang="hu-HU" b="1" dirty="0">
                <a:solidFill>
                  <a:schemeClr val="tx1"/>
                </a:solidFill>
              </a:rPr>
              <a:t>kiemelt figyelmet igénylő tanulókkal </a:t>
            </a:r>
            <a:r>
              <a:rPr lang="hu-HU" dirty="0">
                <a:solidFill>
                  <a:schemeClr val="tx1"/>
                </a:solidFill>
              </a:rPr>
              <a:t>való foglalkozás az órán/foglalkozáson?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Hogy jelent meg a </a:t>
            </a:r>
            <a:r>
              <a:rPr lang="hu-HU" b="1" dirty="0">
                <a:solidFill>
                  <a:schemeClr val="tx1"/>
                </a:solidFill>
              </a:rPr>
              <a:t>személyiségfejlesztés</a:t>
            </a:r>
            <a:r>
              <a:rPr lang="hu-HU" dirty="0">
                <a:solidFill>
                  <a:schemeClr val="tx1"/>
                </a:solidFill>
              </a:rPr>
              <a:t> az órán/foglalkozáson? Milyen eszközök segítették ezt?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A pedagógus mennyire vette figyelembe az </a:t>
            </a:r>
            <a:r>
              <a:rPr lang="hu-HU" b="1" dirty="0">
                <a:solidFill>
                  <a:schemeClr val="tx1"/>
                </a:solidFill>
              </a:rPr>
              <a:t>egyéni képességek </a:t>
            </a:r>
            <a:r>
              <a:rPr lang="hu-HU" dirty="0">
                <a:solidFill>
                  <a:schemeClr val="tx1"/>
                </a:solidFill>
              </a:rPr>
              <a:t>közötti különbözőségeket? 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Mennyire tükröződött a </a:t>
            </a:r>
            <a:r>
              <a:rPr lang="hu-HU" b="1" dirty="0">
                <a:solidFill>
                  <a:schemeClr val="tx1"/>
                </a:solidFill>
              </a:rPr>
              <a:t>szokásrend</a:t>
            </a:r>
            <a:r>
              <a:rPr lang="hu-HU" dirty="0">
                <a:solidFill>
                  <a:schemeClr val="tx1"/>
                </a:solidFill>
              </a:rPr>
              <a:t> a tanórán/foglalkozáson a tanulók magatartásában?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Hogy jelent meg a </a:t>
            </a:r>
            <a:r>
              <a:rPr lang="hu-HU" b="1" dirty="0">
                <a:solidFill>
                  <a:schemeClr val="tx1"/>
                </a:solidFill>
              </a:rPr>
              <a:t>közösségfejlesztés</a:t>
            </a:r>
            <a:r>
              <a:rPr lang="hu-HU" dirty="0">
                <a:solidFill>
                  <a:schemeClr val="tx1"/>
                </a:solidFill>
              </a:rPr>
              <a:t> az órán? Milyen eszközök segítették?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Milyen módon valósult meg az órán a tanulók </a:t>
            </a:r>
            <a:r>
              <a:rPr lang="hu-HU" b="1" dirty="0">
                <a:solidFill>
                  <a:schemeClr val="tx1"/>
                </a:solidFill>
              </a:rPr>
              <a:t>együttműködés</a:t>
            </a:r>
            <a:r>
              <a:rPr lang="hu-HU" dirty="0">
                <a:solidFill>
                  <a:schemeClr val="tx1"/>
                </a:solidFill>
              </a:rPr>
              <a:t>e, egymástól való tanulása?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hu-HU" dirty="0"/>
              <a:t>Megfigyelési szempontok</a:t>
            </a:r>
          </a:p>
        </p:txBody>
      </p:sp>
    </p:spTree>
    <p:extLst>
      <p:ext uri="{BB962C8B-B14F-4D97-AF65-F5344CB8AC3E}">
        <p14:creationId xmlns:p14="http://schemas.microsoft.com/office/powerpoint/2010/main" val="35023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lvl="0"/>
            <a:r>
              <a:rPr lang="hu-HU" dirty="0">
                <a:solidFill>
                  <a:schemeClr val="tx1"/>
                </a:solidFill>
              </a:rPr>
              <a:t>Hogyan segítette a pedagógus az </a:t>
            </a:r>
            <a:r>
              <a:rPr lang="hu-HU" b="1" dirty="0">
                <a:solidFill>
                  <a:schemeClr val="tx1"/>
                </a:solidFill>
              </a:rPr>
              <a:t>önálló tanulást</a:t>
            </a:r>
            <a:r>
              <a:rPr lang="hu-HU" dirty="0">
                <a:solidFill>
                  <a:schemeClr val="tx1"/>
                </a:solidFill>
              </a:rPr>
              <a:t>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A </a:t>
            </a:r>
            <a:r>
              <a:rPr lang="hu-HU" b="1" dirty="0">
                <a:solidFill>
                  <a:schemeClr val="tx1"/>
                </a:solidFill>
              </a:rPr>
              <a:t>vezető, irányító, segítő szerep </a:t>
            </a:r>
            <a:r>
              <a:rPr lang="hu-HU" dirty="0">
                <a:solidFill>
                  <a:schemeClr val="tx1"/>
                </a:solidFill>
              </a:rPr>
              <a:t>mennyire volt indokolt az egyes munkafolyamatokban?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Mennyire volt előkészített a </a:t>
            </a:r>
            <a:r>
              <a:rPr lang="hu-HU" b="1" dirty="0">
                <a:solidFill>
                  <a:schemeClr val="tx1"/>
                </a:solidFill>
              </a:rPr>
              <a:t>házi feladat</a:t>
            </a:r>
            <a:r>
              <a:rPr lang="hu-HU" dirty="0">
                <a:solidFill>
                  <a:schemeClr val="tx1"/>
                </a:solidFill>
              </a:rPr>
              <a:t>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Hogyan történt a tanulók, tanulói produktumok (szóbeli és írásbeli) </a:t>
            </a:r>
            <a:r>
              <a:rPr lang="hu-HU" b="1" dirty="0">
                <a:solidFill>
                  <a:schemeClr val="tx1"/>
                </a:solidFill>
              </a:rPr>
              <a:t>értékelés</a:t>
            </a:r>
            <a:r>
              <a:rPr lang="hu-HU" dirty="0">
                <a:solidFill>
                  <a:schemeClr val="tx1"/>
                </a:solidFill>
              </a:rPr>
              <a:t>e?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Hogy jelent meg a tanulók </a:t>
            </a:r>
            <a:r>
              <a:rPr lang="hu-HU" b="1" dirty="0">
                <a:solidFill>
                  <a:schemeClr val="tx1"/>
                </a:solidFill>
              </a:rPr>
              <a:t>önértékelés</a:t>
            </a:r>
            <a:r>
              <a:rPr lang="hu-HU" dirty="0">
                <a:solidFill>
                  <a:schemeClr val="tx1"/>
                </a:solidFill>
              </a:rPr>
              <a:t>e?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Milyen volt a </a:t>
            </a:r>
            <a:r>
              <a:rPr lang="hu-HU" b="1" dirty="0">
                <a:solidFill>
                  <a:schemeClr val="tx1"/>
                </a:solidFill>
              </a:rPr>
              <a:t>pedagógus stílusa</a:t>
            </a:r>
            <a:r>
              <a:rPr lang="hu-HU" dirty="0">
                <a:solidFill>
                  <a:schemeClr val="tx1"/>
                </a:solidFill>
              </a:rPr>
              <a:t>? 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Mennyire volt érthető a </a:t>
            </a:r>
            <a:r>
              <a:rPr lang="hu-HU" b="1" dirty="0">
                <a:solidFill>
                  <a:schemeClr val="tx1"/>
                </a:solidFill>
              </a:rPr>
              <a:t>pedagógus kommunikációja</a:t>
            </a:r>
            <a:r>
              <a:rPr lang="hu-HU" dirty="0">
                <a:solidFill>
                  <a:schemeClr val="tx1"/>
                </a:solidFill>
              </a:rPr>
              <a:t>? 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Mennyire feleltek meg a </a:t>
            </a:r>
            <a:r>
              <a:rPr lang="hu-HU" b="1" dirty="0">
                <a:solidFill>
                  <a:schemeClr val="tx1"/>
                </a:solidFill>
              </a:rPr>
              <a:t>pedagógus reakciói </a:t>
            </a:r>
            <a:r>
              <a:rPr lang="hu-HU" dirty="0">
                <a:solidFill>
                  <a:schemeClr val="tx1"/>
                </a:solidFill>
              </a:rPr>
              <a:t>az egyes pedagógiai szituációknak?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Mennyire volt </a:t>
            </a:r>
            <a:r>
              <a:rPr lang="hu-HU" b="1" dirty="0">
                <a:solidFill>
                  <a:schemeClr val="tx1"/>
                </a:solidFill>
              </a:rPr>
              <a:t>reflektív</a:t>
            </a:r>
            <a:r>
              <a:rPr lang="hu-HU" dirty="0">
                <a:solidFill>
                  <a:schemeClr val="tx1"/>
                </a:solidFill>
              </a:rPr>
              <a:t> a pedagógus? 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Reálisan értékelte-e a pedagógus az egyes pedagógiai szituációkban mutatott reakcióit az óramegbeszélésen?</a:t>
            </a:r>
          </a:p>
          <a:p>
            <a:pPr lvl="0"/>
            <a:r>
              <a:rPr lang="hu-HU" dirty="0">
                <a:solidFill>
                  <a:schemeClr val="tx1"/>
                </a:solidFill>
              </a:rPr>
              <a:t>Képes volt-e a pedagógus az óra céljai teljesülésének, az alkalmazott módszerek megfelelőségének</a:t>
            </a:r>
            <a:r>
              <a:rPr lang="hu-HU" b="1" dirty="0">
                <a:solidFill>
                  <a:schemeClr val="tx1"/>
                </a:solidFill>
              </a:rPr>
              <a:t> utólagos megítélés</a:t>
            </a:r>
            <a:r>
              <a:rPr lang="hu-HU" dirty="0">
                <a:solidFill>
                  <a:schemeClr val="tx1"/>
                </a:solidFill>
              </a:rPr>
              <a:t>ére?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r>
              <a:rPr lang="hu-HU" dirty="0"/>
              <a:t>Megfigyelési szempontok</a:t>
            </a:r>
          </a:p>
        </p:txBody>
      </p:sp>
    </p:spTree>
    <p:extLst>
      <p:ext uri="{BB962C8B-B14F-4D97-AF65-F5344CB8AC3E}">
        <p14:creationId xmlns:p14="http://schemas.microsoft.com/office/powerpoint/2010/main" val="202179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424847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charset="0"/>
              <a:buAutoNum type="arabicPeriod"/>
              <a:defRPr/>
            </a:pPr>
            <a:r>
              <a:rPr lang="hu-HU" sz="2800" b="1" dirty="0">
                <a:solidFill>
                  <a:schemeClr val="accent1">
                    <a:lumMod val="50000"/>
                  </a:schemeClr>
                </a:solidFill>
              </a:rPr>
              <a:t>Az éves önértékelési terv alapján: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hu-HU" sz="2800" b="1" dirty="0">
                <a:solidFill>
                  <a:schemeClr val="accent1">
                    <a:lumMod val="50000"/>
                  </a:schemeClr>
                </a:solidFill>
              </a:rPr>
              <a:t>     - a támogató kollégák egyeztetnek az érintett pedagógussal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hu-HU" sz="2800" b="1" dirty="0">
                <a:solidFill>
                  <a:schemeClr val="accent1">
                    <a:lumMod val="50000"/>
                  </a:schemeClr>
                </a:solidFill>
              </a:rPr>
              <a:t>     - meghatározzák a partnerek körét (pl. </a:t>
            </a:r>
            <a:r>
              <a:rPr lang="hu-HU" sz="2800" b="1" dirty="0" smtClean="0">
                <a:solidFill>
                  <a:schemeClr val="accent1">
                    <a:lumMod val="50000"/>
                  </a:schemeClr>
                </a:solidFill>
              </a:rPr>
              <a:t>vezető, szülők, kollégák)</a:t>
            </a:r>
            <a:endParaRPr lang="hu-H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Arial" charset="0"/>
              <a:buNone/>
              <a:defRPr/>
            </a:pPr>
            <a:r>
              <a:rPr lang="hu-HU" sz="2800" b="1" dirty="0">
                <a:solidFill>
                  <a:schemeClr val="accent1">
                    <a:lumMod val="50000"/>
                  </a:schemeClr>
                </a:solidFill>
              </a:rPr>
              <a:t>2. Az érintett partnerek, pedagógus tájékoztatása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hu-HU" sz="2800" b="1" dirty="0">
                <a:solidFill>
                  <a:schemeClr val="accent1">
                    <a:lumMod val="50000"/>
                  </a:schemeClr>
                </a:solidFill>
              </a:rPr>
              <a:t>3. Kérdőíves felmérések – online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hu-HU" sz="2800" b="1" dirty="0">
                <a:solidFill>
                  <a:schemeClr val="accent1">
                    <a:lumMod val="50000"/>
                  </a:schemeClr>
                </a:solidFill>
              </a:rPr>
              <a:t>4. Dokumentumelemzés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b="1" dirty="0"/>
              <a:t>A pedagógus önértékelésének</a:t>
            </a:r>
            <a:br>
              <a:rPr lang="hu-HU" altLang="hu-HU" b="1" dirty="0"/>
            </a:br>
            <a:r>
              <a:rPr lang="hu-HU" altLang="hu-HU" b="1" dirty="0" smtClean="0"/>
              <a:t>folyamata (1.)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367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9604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charset="0"/>
              <a:buNone/>
              <a:defRPr/>
            </a:pPr>
            <a:r>
              <a:rPr lang="hu-HU" sz="2800" b="1" dirty="0" smtClean="0"/>
              <a:t>5. </a:t>
            </a:r>
            <a:r>
              <a:rPr lang="hu-HU" sz="2800" b="1" dirty="0"/>
              <a:t>Interjútervek készítése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hu-HU" sz="2800" b="1" dirty="0"/>
              <a:t>    Interjúk lefolytatása</a:t>
            </a:r>
          </a:p>
          <a:p>
            <a:pPr marL="514350" indent="-514350">
              <a:buNone/>
              <a:defRPr/>
            </a:pPr>
            <a:r>
              <a:rPr lang="hu-HU" sz="2800" b="1" dirty="0"/>
              <a:t>6</a:t>
            </a:r>
            <a:r>
              <a:rPr lang="hu-HU" sz="2800" b="1" dirty="0" smtClean="0"/>
              <a:t>. </a:t>
            </a:r>
            <a:r>
              <a:rPr lang="hu-HU" sz="2800" b="1" dirty="0"/>
              <a:t>2 óra/ foglalkozás </a:t>
            </a:r>
            <a:r>
              <a:rPr lang="hu-HU" sz="2800" b="1" dirty="0" smtClean="0"/>
              <a:t>látogatás</a:t>
            </a:r>
          </a:p>
          <a:p>
            <a:pPr marL="514350" indent="-514350">
              <a:buNone/>
              <a:defRPr/>
            </a:pPr>
            <a:r>
              <a:rPr lang="hu-HU" sz="2800" b="1" dirty="0" smtClean="0"/>
              <a:t>7. Jegyzőkönyvek rögzítése</a:t>
            </a:r>
            <a:endParaRPr lang="hu-HU" sz="2800" b="1" dirty="0"/>
          </a:p>
          <a:p>
            <a:pPr marL="514350" indent="-514350">
              <a:buFont typeface="Arial" charset="0"/>
              <a:buNone/>
              <a:defRPr/>
            </a:pPr>
            <a:r>
              <a:rPr lang="hu-HU" sz="2800" b="1" dirty="0"/>
              <a:t>8</a:t>
            </a:r>
            <a:r>
              <a:rPr lang="hu-HU" sz="2800" b="1" dirty="0" smtClean="0"/>
              <a:t>. </a:t>
            </a:r>
            <a:r>
              <a:rPr lang="hu-HU" sz="2800" b="1" dirty="0"/>
              <a:t>Az önértékelő pedagógus – a rögzített tapasztalatok alapján – 0-3 skálán értékel (kiemelkedő és fejleszthető területek megjelölése)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hu-HU" sz="2800" b="1" dirty="0"/>
              <a:t>9</a:t>
            </a:r>
            <a:r>
              <a:rPr lang="hu-HU" sz="2800" b="1" dirty="0" smtClean="0"/>
              <a:t>. </a:t>
            </a:r>
            <a:r>
              <a:rPr lang="hu-HU" sz="2800" b="1" dirty="0"/>
              <a:t>Két évre szóló önfejlesztési terv elkészítése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hu-HU" sz="2800" b="1" dirty="0"/>
              <a:t>(Informatikai felület – folyamatos feltöltés)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b="1" dirty="0"/>
              <a:t>A pedagógus önértékelésének</a:t>
            </a:r>
            <a:br>
              <a:rPr lang="hu-HU" altLang="hu-HU" b="1" dirty="0"/>
            </a:br>
            <a:r>
              <a:rPr lang="hu-HU" altLang="hu-HU" b="1" dirty="0" smtClean="0"/>
              <a:t>folyamata (2.)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41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79512" y="1772816"/>
            <a:ext cx="820891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00" dirty="0">
                <a:solidFill>
                  <a:srgbClr val="0070C0"/>
                </a:solidFill>
              </a:rPr>
              <a:t>N. é.: </a:t>
            </a:r>
            <a:r>
              <a:rPr lang="hu-HU" sz="2300" b="1" dirty="0">
                <a:solidFill>
                  <a:srgbClr val="0070C0"/>
                </a:solidFill>
              </a:rPr>
              <a:t>nem szerezhető információ </a:t>
            </a:r>
            <a:r>
              <a:rPr lang="hu-HU" sz="2300" dirty="0">
                <a:solidFill>
                  <a:srgbClr val="0070C0"/>
                </a:solidFill>
              </a:rPr>
              <a:t>az adott indikátorban leírt </a:t>
            </a:r>
            <a:r>
              <a:rPr lang="hu-HU" sz="2300" dirty="0" smtClean="0">
                <a:solidFill>
                  <a:srgbClr val="0070C0"/>
                </a:solidFill>
              </a:rPr>
              <a:t>viselkedésről.</a:t>
            </a:r>
          </a:p>
          <a:p>
            <a:r>
              <a:rPr lang="hu-HU" sz="2300" dirty="0" smtClean="0">
                <a:solidFill>
                  <a:srgbClr val="0070C0"/>
                </a:solidFill>
              </a:rPr>
              <a:t>0 </a:t>
            </a:r>
            <a:r>
              <a:rPr lang="hu-HU" sz="2300" dirty="0">
                <a:solidFill>
                  <a:srgbClr val="0070C0"/>
                </a:solidFill>
              </a:rPr>
              <a:t>= </a:t>
            </a:r>
            <a:r>
              <a:rPr lang="hu-HU" sz="2300" b="1" dirty="0">
                <a:solidFill>
                  <a:srgbClr val="0070C0"/>
                </a:solidFill>
              </a:rPr>
              <a:t>nem jellemző</a:t>
            </a:r>
            <a:r>
              <a:rPr lang="hu-HU" sz="2300" dirty="0">
                <a:solidFill>
                  <a:srgbClr val="0070C0"/>
                </a:solidFill>
              </a:rPr>
              <a:t>: a pedagógus munkájában az indikátorral leírt elvárt viselkedés </a:t>
            </a:r>
            <a:r>
              <a:rPr lang="hu-HU" sz="2300" dirty="0">
                <a:solidFill>
                  <a:srgbClr val="FF0000"/>
                </a:solidFill>
              </a:rPr>
              <a:t>nem jelenik meg, hiányzik</a:t>
            </a:r>
            <a:r>
              <a:rPr lang="hu-HU" sz="2300" dirty="0">
                <a:solidFill>
                  <a:srgbClr val="0070C0"/>
                </a:solidFill>
              </a:rPr>
              <a:t>. </a:t>
            </a:r>
            <a:endParaRPr lang="hu-HU" sz="2300" dirty="0" smtClean="0">
              <a:solidFill>
                <a:srgbClr val="0070C0"/>
              </a:solidFill>
            </a:endParaRPr>
          </a:p>
          <a:p>
            <a:r>
              <a:rPr lang="hu-HU" sz="2300" dirty="0" smtClean="0">
                <a:solidFill>
                  <a:srgbClr val="0070C0"/>
                </a:solidFill>
              </a:rPr>
              <a:t>1 </a:t>
            </a:r>
            <a:r>
              <a:rPr lang="hu-HU" sz="2300" dirty="0">
                <a:solidFill>
                  <a:srgbClr val="0070C0"/>
                </a:solidFill>
              </a:rPr>
              <a:t>= </a:t>
            </a:r>
            <a:r>
              <a:rPr lang="hu-HU" sz="2300" b="1" dirty="0">
                <a:solidFill>
                  <a:srgbClr val="0070C0"/>
                </a:solidFill>
              </a:rPr>
              <a:t>kevéssé jellemző</a:t>
            </a:r>
            <a:r>
              <a:rPr lang="hu-HU" sz="2300" dirty="0">
                <a:solidFill>
                  <a:srgbClr val="0070C0"/>
                </a:solidFill>
              </a:rPr>
              <a:t>: a pedagógus munkájában az adott indikátorban leírt viselkedés megjelenése </a:t>
            </a:r>
            <a:r>
              <a:rPr lang="hu-HU" sz="2300" dirty="0">
                <a:solidFill>
                  <a:srgbClr val="FF0000"/>
                </a:solidFill>
              </a:rPr>
              <a:t>esetleges</a:t>
            </a:r>
            <a:r>
              <a:rPr lang="hu-HU" sz="2300" dirty="0">
                <a:solidFill>
                  <a:srgbClr val="0070C0"/>
                </a:solidFill>
              </a:rPr>
              <a:t>, a pedagógus reflexiói alapján </a:t>
            </a:r>
            <a:r>
              <a:rPr lang="hu-HU" sz="2300" dirty="0">
                <a:solidFill>
                  <a:srgbClr val="FF0000"/>
                </a:solidFill>
              </a:rPr>
              <a:t>kevéssé tudatos</a:t>
            </a:r>
            <a:r>
              <a:rPr lang="hu-HU" sz="2300" dirty="0">
                <a:solidFill>
                  <a:srgbClr val="0070C0"/>
                </a:solidFill>
              </a:rPr>
              <a:t>. </a:t>
            </a:r>
            <a:endParaRPr lang="hu-HU" sz="2300" dirty="0" smtClean="0">
              <a:solidFill>
                <a:srgbClr val="0070C0"/>
              </a:solidFill>
            </a:endParaRPr>
          </a:p>
          <a:p>
            <a:r>
              <a:rPr lang="hu-HU" sz="2300" dirty="0" smtClean="0">
                <a:solidFill>
                  <a:srgbClr val="0070C0"/>
                </a:solidFill>
              </a:rPr>
              <a:t>2 </a:t>
            </a:r>
            <a:r>
              <a:rPr lang="hu-HU" sz="2300" dirty="0">
                <a:solidFill>
                  <a:srgbClr val="0070C0"/>
                </a:solidFill>
              </a:rPr>
              <a:t>= </a:t>
            </a:r>
            <a:r>
              <a:rPr lang="hu-HU" sz="2300" b="1" dirty="0">
                <a:solidFill>
                  <a:srgbClr val="0070C0"/>
                </a:solidFill>
              </a:rPr>
              <a:t>többnyire jellemző</a:t>
            </a:r>
            <a:r>
              <a:rPr lang="hu-HU" sz="2300" dirty="0">
                <a:solidFill>
                  <a:srgbClr val="0070C0"/>
                </a:solidFill>
              </a:rPr>
              <a:t>: a pedagógus munkájában az adott indikátorban leírt viselkedés megjelenése </a:t>
            </a:r>
            <a:r>
              <a:rPr lang="hu-HU" sz="2300" dirty="0">
                <a:solidFill>
                  <a:srgbClr val="FF0000"/>
                </a:solidFill>
              </a:rPr>
              <a:t>kimutatható</a:t>
            </a:r>
            <a:r>
              <a:rPr lang="hu-HU" sz="2300" dirty="0">
                <a:solidFill>
                  <a:srgbClr val="0070C0"/>
                </a:solidFill>
              </a:rPr>
              <a:t>, a pedagógus reflexiója alapján </a:t>
            </a:r>
            <a:r>
              <a:rPr lang="hu-HU" sz="2300" dirty="0">
                <a:solidFill>
                  <a:srgbClr val="FF0000"/>
                </a:solidFill>
              </a:rPr>
              <a:t>tudatos</a:t>
            </a:r>
            <a:r>
              <a:rPr lang="hu-HU" sz="2300" dirty="0">
                <a:solidFill>
                  <a:srgbClr val="0070C0"/>
                </a:solidFill>
              </a:rPr>
              <a:t>, de </a:t>
            </a:r>
            <a:r>
              <a:rPr lang="hu-HU" sz="2300" dirty="0">
                <a:solidFill>
                  <a:srgbClr val="FF0000"/>
                </a:solidFill>
              </a:rPr>
              <a:t>nem következetes</a:t>
            </a:r>
            <a:r>
              <a:rPr lang="hu-HU" sz="2300" dirty="0">
                <a:solidFill>
                  <a:srgbClr val="0070C0"/>
                </a:solidFill>
              </a:rPr>
              <a:t>. </a:t>
            </a:r>
            <a:endParaRPr lang="hu-HU" sz="2300" dirty="0" smtClean="0">
              <a:solidFill>
                <a:srgbClr val="0070C0"/>
              </a:solidFill>
            </a:endParaRPr>
          </a:p>
          <a:p>
            <a:r>
              <a:rPr lang="hu-HU" sz="2300" dirty="0" smtClean="0">
                <a:solidFill>
                  <a:srgbClr val="0070C0"/>
                </a:solidFill>
              </a:rPr>
              <a:t>3 </a:t>
            </a:r>
            <a:r>
              <a:rPr lang="hu-HU" sz="2300" dirty="0">
                <a:solidFill>
                  <a:srgbClr val="0070C0"/>
                </a:solidFill>
              </a:rPr>
              <a:t>= </a:t>
            </a:r>
            <a:r>
              <a:rPr lang="hu-HU" sz="2300" b="1" dirty="0">
                <a:solidFill>
                  <a:srgbClr val="0070C0"/>
                </a:solidFill>
              </a:rPr>
              <a:t>jellemző</a:t>
            </a:r>
            <a:r>
              <a:rPr lang="hu-HU" sz="2300" dirty="0">
                <a:solidFill>
                  <a:srgbClr val="0070C0"/>
                </a:solidFill>
              </a:rPr>
              <a:t>: a pedagógus munkájában az adott indikátorban leírt viselkedés megjelenése </a:t>
            </a:r>
            <a:r>
              <a:rPr lang="hu-HU" sz="2300" dirty="0">
                <a:solidFill>
                  <a:srgbClr val="FF0000"/>
                </a:solidFill>
              </a:rPr>
              <a:t>következetes</a:t>
            </a:r>
            <a:r>
              <a:rPr lang="hu-HU" sz="2300" dirty="0">
                <a:solidFill>
                  <a:srgbClr val="0070C0"/>
                </a:solidFill>
              </a:rPr>
              <a:t>, </a:t>
            </a:r>
            <a:r>
              <a:rPr lang="hu-HU" sz="2300" dirty="0">
                <a:solidFill>
                  <a:srgbClr val="FF0000"/>
                </a:solidFill>
              </a:rPr>
              <a:t>állandó</a:t>
            </a:r>
            <a:r>
              <a:rPr lang="hu-HU" sz="2300" dirty="0">
                <a:solidFill>
                  <a:srgbClr val="0070C0"/>
                </a:solidFill>
              </a:rPr>
              <a:t>, és alkalmazása a pedagógus reflexiói alapján </a:t>
            </a:r>
            <a:r>
              <a:rPr lang="hu-HU" sz="2300" dirty="0">
                <a:solidFill>
                  <a:srgbClr val="FF0000"/>
                </a:solidFill>
              </a:rPr>
              <a:t>tudatos és magas színvonalú</a:t>
            </a:r>
            <a:r>
              <a:rPr lang="hu-HU" sz="23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85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4104456"/>
          </a:xfrm>
        </p:spPr>
        <p:txBody>
          <a:bodyPr/>
          <a:lstStyle/>
          <a:p>
            <a:r>
              <a:rPr lang="hu-HU" b="1" dirty="0" smtClean="0">
                <a:solidFill>
                  <a:schemeClr val="tx1"/>
                </a:solidFill>
              </a:rPr>
              <a:t>Köszönöm megtisztelő figyelmüket!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9525" y="908720"/>
            <a:ext cx="9153525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30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315764"/>
              </p:ext>
            </p:extLst>
          </p:nvPr>
        </p:nvGraphicFramePr>
        <p:xfrm>
          <a:off x="871538" y="1556792"/>
          <a:ext cx="7408862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Az önértékelési standard szerkezete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9" y="1772816"/>
            <a:ext cx="8424936" cy="4824536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hu-HU" sz="2600" b="1" dirty="0">
                <a:solidFill>
                  <a:srgbClr val="002060"/>
                </a:solidFill>
              </a:rPr>
              <a:t>Pedagógiai módszertani felkészültség</a:t>
            </a:r>
            <a:endParaRPr lang="hu-HU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hu-H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Pedagógiai </a:t>
            </a:r>
            <a:r>
              <a:rPr lang="hu-H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folyamatok, tevékenységek tervezése és a </a:t>
            </a:r>
          </a:p>
          <a:p>
            <a:pPr marL="0" lvl="0" indent="0">
              <a:buNone/>
            </a:pPr>
            <a:r>
              <a:rPr lang="hu-H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megvalósításukhoz </a:t>
            </a:r>
            <a:r>
              <a:rPr lang="hu-H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kapcsolódó önreflexiók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hu-H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tanulás támogatása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hu-H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tanuló személyiségének fejlesztése, az egyéni bánásmód érvényesülése, a hátrányos helyzetű, sajátos nevelési igényű vagy beilleszkedési, tanulási, magatartási nehézséggel küzdő gyermek, tanuló többi gyermekkel, tanulóval együtt történő sikeres neveléséhez, oktatásához szükséges megfelelő módszertani felkészültség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hu-H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tanulói csoportok, közösségek alakulásának segítése, fejlesztése, esélyteremtés, nyitottság a különböző társadalmi-kulturális sokféleségre, integrációs tevékenység, osztályfőnöki tevékenység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hu-H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Folyamatok és a tanulók személyiségfejlődésének folyamatos értékelése, elemzése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hu-H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Kommunikáció és szakmai együttműködés, problémamegoldás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Elkötelezettség és szakmai felelősségvállalás a szakmai fejlődésért </a:t>
            </a:r>
          </a:p>
          <a:p>
            <a:pPr marL="0" indent="0">
              <a:buNone/>
            </a:pPr>
            <a:endParaRPr lang="hu-HU" b="1" dirty="0" smtClean="0">
              <a:solidFill>
                <a:srgbClr val="002060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Pedagógus</a:t>
            </a:r>
            <a:br>
              <a:rPr lang="hu-HU" b="1" dirty="0" smtClean="0">
                <a:solidFill>
                  <a:schemeClr val="tx1"/>
                </a:solidFill>
              </a:rPr>
            </a:br>
            <a:r>
              <a:rPr lang="hu-HU" b="1" dirty="0" smtClean="0">
                <a:solidFill>
                  <a:schemeClr val="tx1"/>
                </a:solidFill>
              </a:rPr>
              <a:t>Területek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82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A tanulás és tanítás stratégiai vezetése és operatív irányítása</a:t>
            </a:r>
          </a:p>
          <a:p>
            <a:r>
              <a:rPr lang="hu-HU" b="1" dirty="0" smtClean="0"/>
              <a:t>A változások stratégiai vezetése és operatív irányítása</a:t>
            </a:r>
          </a:p>
          <a:p>
            <a:r>
              <a:rPr lang="hu-HU" b="1" dirty="0" smtClean="0"/>
              <a:t>Önmaga stratégiai vezetése és operatív irányítása</a:t>
            </a:r>
          </a:p>
          <a:p>
            <a:r>
              <a:rPr lang="hu-HU" b="1" dirty="0" smtClean="0"/>
              <a:t>Mások stratégiai vezetése és operatív irányítása</a:t>
            </a:r>
          </a:p>
          <a:p>
            <a:r>
              <a:rPr lang="hu-HU" b="1" dirty="0" smtClean="0"/>
              <a:t>Az intézmény stratégiai vezetése és operatív irányítása </a:t>
            </a:r>
            <a:endParaRPr lang="hu-HU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Vezető </a:t>
            </a:r>
            <a:br>
              <a:rPr lang="hu-HU" b="1" dirty="0" smtClean="0">
                <a:solidFill>
                  <a:schemeClr val="tx1"/>
                </a:solidFill>
              </a:rPr>
            </a:br>
            <a:r>
              <a:rPr lang="hu-HU" b="1" dirty="0" smtClean="0">
                <a:solidFill>
                  <a:schemeClr val="tx1"/>
                </a:solidFill>
              </a:rPr>
              <a:t>Területek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9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7786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u-HU" b="1" dirty="0" smtClean="0"/>
              <a:t>Pedagógiai folyamatok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b="1" dirty="0" smtClean="0"/>
              <a:t>Személyiség- és közösségfejlesztés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b="1" dirty="0" smtClean="0"/>
              <a:t>Eredmények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b="1" dirty="0" smtClean="0"/>
              <a:t>Belső kapcsolatok, együttműködés, kommunikáció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b="1" dirty="0" smtClean="0"/>
              <a:t>Az intézmény külső kapcsolatai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b="1" dirty="0" smtClean="0"/>
              <a:t>A pedagógiai munka feltételei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b="1" dirty="0" smtClean="0"/>
              <a:t>A NAT-ban megfogalmazott elvárásoknak és a </a:t>
            </a:r>
            <a:r>
              <a:rPr lang="hu-HU" b="1" dirty="0" err="1" smtClean="0"/>
              <a:t>PP-ban</a:t>
            </a:r>
            <a:r>
              <a:rPr lang="hu-HU" b="1" dirty="0" smtClean="0"/>
              <a:t> megfogalmazott intézményi céloknak való megfelelés</a:t>
            </a:r>
            <a:endParaRPr lang="hu-HU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002060"/>
                </a:solidFill>
              </a:rPr>
              <a:t>Intézmény</a:t>
            </a:r>
            <a:br>
              <a:rPr lang="hu-HU" b="1" dirty="0" smtClean="0">
                <a:solidFill>
                  <a:srgbClr val="002060"/>
                </a:solidFill>
              </a:rPr>
            </a:br>
            <a:r>
              <a:rPr lang="hu-HU" b="1" dirty="0" smtClean="0">
                <a:solidFill>
                  <a:srgbClr val="002060"/>
                </a:solidFill>
              </a:rPr>
              <a:t>Területek</a:t>
            </a:r>
            <a:endParaRPr lang="hu-H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43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539552" y="2132856"/>
            <a:ext cx="8208911" cy="45365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b="1" dirty="0"/>
              <a:t>Önértékelési kézikönyv tanulmányozása</a:t>
            </a:r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Önértékelési csoport létrehozása – intézményvezető – kik legyenek a tagjai?</a:t>
            </a:r>
          </a:p>
          <a:p>
            <a:pPr>
              <a:buFont typeface="Arial" charset="0"/>
              <a:buChar char="•"/>
              <a:defRPr/>
            </a:pPr>
            <a:r>
              <a:rPr lang="hu-HU" b="1" dirty="0"/>
              <a:t>Önértékelési csoport felkészítése</a:t>
            </a:r>
          </a:p>
          <a:p>
            <a:pPr>
              <a:buFont typeface="Arial" charset="0"/>
              <a:buChar char="•"/>
              <a:defRPr/>
            </a:pPr>
            <a:r>
              <a:rPr lang="hu-HU" b="1" dirty="0" smtClean="0"/>
              <a:t>Nevelőtestület </a:t>
            </a:r>
            <a:r>
              <a:rPr lang="hu-HU" b="1" dirty="0"/>
              <a:t>tájékoztatása</a:t>
            </a:r>
          </a:p>
          <a:p>
            <a:pPr>
              <a:defRPr/>
            </a:pPr>
            <a:r>
              <a:rPr lang="hu-HU" b="1" dirty="0"/>
              <a:t>Intézményi elvárás-rendszer meghatározása, feltöltése (meglévő dokumentumok + szokások, kialakult intézményi gyakorlatok alapján)</a:t>
            </a:r>
          </a:p>
          <a:p>
            <a:pPr>
              <a:defRPr/>
            </a:pPr>
            <a:r>
              <a:rPr lang="hu-HU" b="1" dirty="0"/>
              <a:t>2016-os </a:t>
            </a:r>
            <a:r>
              <a:rPr lang="hu-HU" b="1" dirty="0" smtClean="0"/>
              <a:t>tanfelügyeleti és minősítési </a:t>
            </a:r>
            <a:r>
              <a:rPr lang="hu-HU" b="1" dirty="0"/>
              <a:t>terv ismeretében a pedagógusok önértékelésének megkezdése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hu-HU" altLang="hu-HU" sz="4900" b="1" dirty="0">
                <a:solidFill>
                  <a:prstClr val="white"/>
                </a:solidFill>
              </a:rPr>
              <a:t>Teendők …</a:t>
            </a:r>
            <a:r>
              <a:rPr lang="hu-HU" altLang="hu-HU" b="1" dirty="0">
                <a:solidFill>
                  <a:prstClr val="white"/>
                </a:solidFill>
              </a:rPr>
              <a:t/>
            </a:r>
            <a:br>
              <a:rPr lang="hu-HU" altLang="hu-HU" b="1" dirty="0">
                <a:solidFill>
                  <a:prstClr val="white"/>
                </a:solidFill>
              </a:rPr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766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2656" y="0"/>
            <a:ext cx="1162878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71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249</TotalTime>
  <Words>1461</Words>
  <Application>Microsoft Office PowerPoint</Application>
  <PresentationFormat>Diavetítés a képernyőre (4:3 oldalarány)</PresentationFormat>
  <Paragraphs>177</Paragraphs>
  <Slides>26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Hullám</vt:lpstr>
      <vt:lpstr>Intézményi önértékelés</vt:lpstr>
      <vt:lpstr>Az intézményi önértékelés célja </vt:lpstr>
      <vt:lpstr>PowerPoint bemutató</vt:lpstr>
      <vt:lpstr>Az önértékelési standard szerkezete</vt:lpstr>
      <vt:lpstr>Pedagógus Területek</vt:lpstr>
      <vt:lpstr>Vezető  Területek</vt:lpstr>
      <vt:lpstr>Intézmény Területek</vt:lpstr>
      <vt:lpstr>Teendők … </vt:lpstr>
      <vt:lpstr>PowerPoint bemutató</vt:lpstr>
      <vt:lpstr>Az önértékelési csoport feladata</vt:lpstr>
      <vt:lpstr>Intézményi elvárások kidolgozása</vt:lpstr>
      <vt:lpstr>A pedagógus önértékelésének módszertana és eszközei (1.)</vt:lpstr>
      <vt:lpstr>Éves tervezés dokumentumai</vt:lpstr>
      <vt:lpstr> Hogyan épít a pedagógus a tervező munka során a tanulók előzetes ismereteire? Hogy jelenik meg a fogalmak egymásra épülése az éves tervezés dokumentumaiban?  Hogy jelenik meg az egyéni fejlesztési tervben a fejlesztés-központúság? Hogy jelennek meg a tanmenetben az egyéni tanulói igényeknek megfelelő folyamatok? Mennyiben felelnek meg a célkitűzéseknek a tervezett értékelési eszközök? Tartalmazza-e a tanmenet a céloknak megfelelő tanulási eszközöket? (Tankönyv, munkafüzet, e-eszközök.) Milyen elemeket tartalmaz az osztályfőnöki munka éves tervezése? Azok hogyan kapcsolódnak az intézmény nevelési céljaihoz?   </vt:lpstr>
      <vt:lpstr>Óraterv</vt:lpstr>
      <vt:lpstr>Óraterv</vt:lpstr>
      <vt:lpstr>Napló</vt:lpstr>
      <vt:lpstr>Tanulói füzetek</vt:lpstr>
      <vt:lpstr>A pedagógus önértékelésének módszertana és eszközei (2.)</vt:lpstr>
      <vt:lpstr>Megfigyelési szempontok</vt:lpstr>
      <vt:lpstr>Megfigyelési szempontok</vt:lpstr>
      <vt:lpstr>Megfigyelési szempontok</vt:lpstr>
      <vt:lpstr>A pedagógus önértékelésének folyamata (1.)</vt:lpstr>
      <vt:lpstr>A pedagógus önértékelésének folyamata (2.)</vt:lpstr>
      <vt:lpstr>PowerPoint bemutató</vt:lpstr>
      <vt:lpstr>Köszönöm megtisztelő figyelmüket!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Intézményi önértékelés</dc:title>
  <dc:creator>fazekas</dc:creator>
  <cp:lastModifiedBy>fazekas</cp:lastModifiedBy>
  <cp:revision>26</cp:revision>
  <dcterms:created xsi:type="dcterms:W3CDTF">2015-09-21T04:02:53Z</dcterms:created>
  <dcterms:modified xsi:type="dcterms:W3CDTF">2015-11-25T16:02:27Z</dcterms:modified>
</cp:coreProperties>
</file>