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9" r:id="rId5"/>
    <p:sldId id="263" r:id="rId6"/>
    <p:sldId id="265" r:id="rId7"/>
    <p:sldId id="267" r:id="rId8"/>
    <p:sldId id="268" r:id="rId9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232"/>
    <a:srgbClr val="FFF2CC"/>
    <a:srgbClr val="FBFBF9"/>
    <a:srgbClr val="FAF0C8"/>
    <a:srgbClr val="FFCC66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Közepesen sötét stílus 2 – 3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247819B-5F97-4511-BAD0-11A8B66311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1C96ADE4-212F-4E65-921F-20EA6C804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0BE86D7-18C4-4F11-A113-9D1DD8EC4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333BBF2-8F97-4162-95CC-23F9A886F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3BD9FA41-B346-4C85-9348-694432637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7429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98A492-3931-4567-8FF3-D7B8E09DA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3912BBE5-B70D-4A6B-9E6D-A27EA773CA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CE9FD25-7936-41FF-948F-541C4CE0D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01FCD90-F9BE-4A0C-B97E-D73D09FF2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D2842B2-1305-4480-A31B-5951885AC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24062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992EE93B-6459-4474-9D62-E331B05ABC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B9B71A98-0022-4792-ADF2-B38EFB9CE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148E675-ABB1-41F8-9C5B-D1CD15955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9E73D41-3775-4933-9E8A-2314C590D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7EC9429-E85A-4F3A-B966-D5BA9D9CA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148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6670ADD-07C2-42EC-AB95-2778FB78B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715D3FC-802B-4553-A91A-066B3ACBE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8AEFD8BC-479E-43D8-A610-C2D1221EE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E7899D7-0AE1-4D5C-8C25-F9E8358E9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6EDEE94-0C76-4737-B55F-FD295DCA6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385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F1EA54-0947-4DF2-AFA4-3A7A57D36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FF3C150-ED06-4EB1-8E56-22A1B0746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C710F2C-220A-47BA-9AA0-9910F2E4E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EF5CF27-615A-46FF-8A86-D9F388A8B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C2D8923-29A3-4A33-876C-B35823B2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873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0B7EAA1-B6DA-4B88-946B-D2665AC8C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12BEB1F-7C71-413A-A0A7-0C37937AA3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27175DAE-A10A-4C02-81B8-9F3E9BE67D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2593863-A76C-4A59-B614-C9F9CDA8A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51357CF6-F1AB-4AC5-BB04-58A2DE7A6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940F0833-F108-451C-9547-20D0540A1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28506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14BCD39-9CDC-4D44-B066-58865A7F2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B592E01-02F2-4586-BCE7-79203C67D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1EB5D8DE-BA87-4795-9EEE-82A112BF3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2D4F10B8-85CE-48FD-AF49-865B5FB9EE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6A9657E6-6A90-4E70-BE1F-E1189A902F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945BB0E-A81F-4FED-93FD-34F1FBE5F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1E20B03B-A43B-41B8-86B8-046006D19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97CE4534-7E16-4AB4-B518-63947A17A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9529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B2B6890-1A3F-460D-85BB-E51E162B8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01902F6-91EC-4E71-B027-BAB7ED449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5EFBB4E4-72E5-4FA8-A772-A9F93E8E7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51215BDC-6806-4C14-9849-121D15EB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6081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3251AC44-8F88-4FC0-9F96-260553782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10742E28-0B33-451F-9CCC-93671EC8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D50F35E-16BE-4FF2-ABCF-51B85192C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16450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24BDF6-6388-4AA7-ABE6-D18B11B9A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6A7AEB3-2B54-43D9-80F3-7DC5A59F5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FB81D82F-3114-47EA-AE9D-FBA48433F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1CA439C-C245-4AC2-98E2-BA4579DDF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32C6FA4-6759-445F-A430-17EAD3C96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C38FCE42-3944-4BB4-B9DF-16CF4D622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60576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13E5495-180D-4CFE-BCB5-C3174C2F8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ED44504D-7FC5-4493-8504-C075ACE2BE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ADAA4DB-9AAF-490D-9CB9-6EA173F8C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E82EAE02-5BB1-4D68-99EA-E7AD4847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4629F248-136F-4671-A0B4-7BCDE59F5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173524A-8308-4A2A-A142-A7A9B4D4B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9481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chemeClr val="accent4">
                <a:lumMod val="20000"/>
                <a:lumOff val="80000"/>
              </a:schemeClr>
            </a:gs>
            <a:gs pos="100000">
              <a:srgbClr val="50823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B1A152E6-FF3B-4135-8D78-4156605E4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E5EFB29-E252-4778-AA13-C7B2EF0F1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CFFAE067-3BB7-41A2-9978-BBBE549D31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484DD-3760-4F18-BA29-3F125179C568}" type="datetimeFigureOut">
              <a:rPr lang="hu-HU" smtClean="0"/>
              <a:t>2026. 01. 26.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F4C8C24-4208-4EB6-8B70-FADD8D1E02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F491F5-F546-4085-AD1E-38824C5CA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ACE05-D74B-4AF8-83ED-AC3B09DA98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625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57733C1B-810D-413D-8478-083B03A9BE6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638190" y="1837944"/>
            <a:ext cx="7758537" cy="48166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églalap 6">
            <a:extLst>
              <a:ext uri="{FF2B5EF4-FFF2-40B4-BE49-F238E27FC236}">
                <a16:creationId xmlns:a16="http://schemas.microsoft.com/office/drawing/2014/main" id="{7C5CE582-3273-4E74-978B-384F2ED6D342}"/>
              </a:ext>
            </a:extLst>
          </p:cNvPr>
          <p:cNvSpPr/>
          <p:nvPr/>
        </p:nvSpPr>
        <p:spPr>
          <a:xfrm>
            <a:off x="341286" y="811964"/>
            <a:ext cx="11179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hu-HU" sz="5400" b="1" dirty="0">
                <a:ln/>
                <a:solidFill>
                  <a:schemeClr val="accent4"/>
                </a:solidFill>
              </a:rPr>
              <a:t>Budapest tömegközlekedésnek mérföldkövei</a:t>
            </a:r>
          </a:p>
        </p:txBody>
      </p:sp>
    </p:spTree>
    <p:extLst>
      <p:ext uri="{BB962C8B-B14F-4D97-AF65-F5344CB8AC3E}">
        <p14:creationId xmlns:p14="http://schemas.microsoft.com/office/powerpoint/2010/main" val="325245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rgbClr val="FAF0C8"/>
            </a:gs>
            <a:gs pos="100000">
              <a:srgbClr val="50823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0B8617-7164-409F-9FBF-36570A1A3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1830-1860-as</a:t>
            </a:r>
            <a: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évek, a kezdetek</a:t>
            </a:r>
            <a:br>
              <a:rPr lang="hu-HU" sz="4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</a:br>
            <a:endParaRPr lang="hu-HU" sz="4000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F4D86825-34CE-4F07-BA24-C5AF7CF79E40}"/>
              </a:ext>
            </a:extLst>
          </p:cNvPr>
          <p:cNvSpPr/>
          <p:nvPr/>
        </p:nvSpPr>
        <p:spPr>
          <a:xfrm>
            <a:off x="934720" y="1440319"/>
            <a:ext cx="101033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508232"/>
              </a:buClr>
              <a:buSzPct val="124000"/>
              <a:buFont typeface="Bookman Old Style" panose="02050604050505020204" pitchFamily="18" charset="0"/>
              <a:buChar char="◙"/>
            </a:pPr>
            <a:r>
              <a:rPr lang="hu-HU" sz="2000" b="1" dirty="0">
                <a:solidFill>
                  <a:srgbClr val="508232"/>
                </a:solidFill>
                <a:latin typeface="Bookman Old Style" panose="02050604050505020204" pitchFamily="18" charset="0"/>
              </a:rPr>
              <a:t>1832</a:t>
            </a: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-ben</a:t>
            </a:r>
            <a:r>
              <a:rPr lang="hu-HU" sz="2000" b="1" dirty="0">
                <a:solidFill>
                  <a:srgbClr val="508232"/>
                </a:solidFill>
                <a:latin typeface="Bookman Old Style" panose="02050604050505020204" pitchFamily="18" charset="0"/>
              </a:rPr>
              <a:t> </a:t>
            </a: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megjelennek az első </a:t>
            </a:r>
            <a:r>
              <a:rPr lang="hu-HU" sz="2000" b="1" dirty="0">
                <a:solidFill>
                  <a:srgbClr val="508232"/>
                </a:solidFill>
                <a:latin typeface="Bookman Old Style" panose="02050604050505020204" pitchFamily="18" charset="0"/>
              </a:rPr>
              <a:t>bérkocsik (fiákerek)</a:t>
            </a: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 Pesten</a:t>
            </a:r>
          </a:p>
          <a:p>
            <a:pPr marL="342900" indent="-342900">
              <a:buClr>
                <a:srgbClr val="508232"/>
              </a:buClr>
              <a:buSzPct val="124000"/>
              <a:buFont typeface="Bookman Old Style" panose="02050604050505020204" pitchFamily="18" charset="0"/>
              <a:buChar char="◙"/>
            </a:pPr>
            <a:r>
              <a:rPr lang="hu-HU" sz="2000" b="1" dirty="0">
                <a:solidFill>
                  <a:srgbClr val="508232"/>
                </a:solidFill>
                <a:latin typeface="Bookman Old Style" panose="02050604050505020204" pitchFamily="18" charset="0"/>
              </a:rPr>
              <a:t>1866</a:t>
            </a: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-ben</a:t>
            </a:r>
            <a:r>
              <a:rPr lang="hu-HU" sz="2000" b="1" dirty="0">
                <a:solidFill>
                  <a:srgbClr val="508232"/>
                </a:solidFill>
                <a:latin typeface="Bookman Old Style" panose="02050604050505020204" pitchFamily="18" charset="0"/>
              </a:rPr>
              <a:t> </a:t>
            </a: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elindul az </a:t>
            </a:r>
            <a:r>
              <a:rPr lang="hu-HU" sz="2000" b="1" dirty="0">
                <a:solidFill>
                  <a:srgbClr val="508232"/>
                </a:solidFill>
                <a:latin typeface="Bookman Old Style" panose="02050604050505020204" pitchFamily="18" charset="0"/>
              </a:rPr>
              <a:t>első lóvasút</a:t>
            </a: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 Pest és Újpest között,</a:t>
            </a:r>
            <a:b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</a:br>
            <a:r>
              <a:rPr lang="hu-HU" sz="2000" dirty="0">
                <a:solidFill>
                  <a:srgbClr val="508232"/>
                </a:solidFill>
                <a:latin typeface="Bookman Old Style" panose="02050604050505020204" pitchFamily="18" charset="0"/>
              </a:rPr>
              <a:t>	ez tekinthető a budapesti tömegközlekedés valódi kezdetének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FD9B056-DE55-4B86-B5C6-27D01FF14357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t="4126" r="2181"/>
          <a:stretch/>
        </p:blipFill>
        <p:spPr>
          <a:xfrm>
            <a:off x="3215535" y="2580825"/>
            <a:ext cx="576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29383265"/>
      </p:ext>
    </p:extLst>
  </p:cSld>
  <p:clrMapOvr>
    <a:masterClrMapping/>
  </p:clrMapOvr>
  <p:transition spd="slow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FFF20792-81CA-485D-8A09-B5E31A331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010" y="927600"/>
            <a:ext cx="11186258" cy="5682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Cím 1">
            <a:extLst>
              <a:ext uri="{FF2B5EF4-FFF2-40B4-BE49-F238E27FC236}">
                <a16:creationId xmlns:a16="http://schemas.microsoft.com/office/drawing/2014/main" id="{41919170-E743-4B94-A661-2E466D96D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3" y="188277"/>
            <a:ext cx="10515600" cy="1325563"/>
          </a:xfrm>
        </p:spPr>
        <p:txBody>
          <a:bodyPr/>
          <a:lstStyle/>
          <a:p>
            <a:r>
              <a:rPr lang="hu-HU" sz="36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1873 – Pest, Buda és Óbuda egyesítése</a:t>
            </a:r>
            <a:br>
              <a:rPr lang="hu-HU" b="1" dirty="0"/>
            </a:br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44DEC44A-DA4E-48CE-B5DC-23E05AF43902}"/>
              </a:ext>
            </a:extLst>
          </p:cNvPr>
          <p:cNvSpPr txBox="1"/>
          <p:nvPr/>
        </p:nvSpPr>
        <p:spPr>
          <a:xfrm>
            <a:off x="2504605" y="1039335"/>
            <a:ext cx="5367528" cy="5818665"/>
          </a:xfrm>
          <a:prstGeom prst="rect">
            <a:avLst/>
          </a:prstGeom>
          <a:gradFill>
            <a:gsLst>
              <a:gs pos="28000">
                <a:srgbClr val="FBFBF9">
                  <a:alpha val="0"/>
                  <a:lumMod val="47000"/>
                  <a:lumOff val="53000"/>
                </a:srgbClr>
              </a:gs>
              <a:gs pos="64000">
                <a:schemeClr val="bg1">
                  <a:lumMod val="85000"/>
                  <a:alpha val="20000"/>
                </a:schemeClr>
              </a:gs>
            </a:gsLst>
            <a:lin ang="1080000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endParaRPr lang="hu-HU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CFFF597-7FFB-49A0-B129-8B40E35F3473}"/>
              </a:ext>
            </a:extLst>
          </p:cNvPr>
          <p:cNvSpPr txBox="1"/>
          <p:nvPr/>
        </p:nvSpPr>
        <p:spPr>
          <a:xfrm flipH="1">
            <a:off x="4008943" y="1080001"/>
            <a:ext cx="6961632" cy="5377542"/>
          </a:xfrm>
          <a:prstGeom prst="rect">
            <a:avLst/>
          </a:prstGeom>
          <a:gradFill>
            <a:gsLst>
              <a:gs pos="41000">
                <a:srgbClr val="FBFBF9">
                  <a:alpha val="1000"/>
                </a:srgbClr>
              </a:gs>
              <a:gs pos="76000">
                <a:schemeClr val="bg1">
                  <a:lumMod val="85000"/>
                </a:schemeClr>
              </a:gs>
            </a:gsLst>
            <a:lin ang="10800000" scaled="0"/>
          </a:gradFill>
        </p:spPr>
        <p:txBody>
          <a:bodyPr wrap="square" rtlCol="0">
            <a:spAutoFit/>
          </a:bodyPr>
          <a:lstStyle/>
          <a:p>
            <a:endParaRPr lang="hu-HU" dirty="0"/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5C0A81E5-4A9A-48B4-8DE5-65D545FE67BA}"/>
              </a:ext>
            </a:extLst>
          </p:cNvPr>
          <p:cNvSpPr/>
          <p:nvPr/>
        </p:nvSpPr>
        <p:spPr>
          <a:xfrm>
            <a:off x="5751626" y="1837665"/>
            <a:ext cx="52189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Egységes városszerkezet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Első egységes útvonalhálózatok</a:t>
            </a:r>
          </a:p>
        </p:txBody>
      </p:sp>
    </p:spTree>
    <p:extLst>
      <p:ext uri="{BB962C8B-B14F-4D97-AF65-F5344CB8AC3E}">
        <p14:creationId xmlns:p14="http://schemas.microsoft.com/office/powerpoint/2010/main" val="23865621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6A5039D-D8F1-4FCA-9FAA-7BCFCCA13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1887–1896</a:t>
            </a:r>
            <a:br>
              <a:rPr lang="hu-HU" sz="36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</a:br>
            <a:r>
              <a:rPr lang="hu-HU" sz="36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Villamos és földalatti vasút</a:t>
            </a:r>
            <a:endParaRPr lang="hu-HU" sz="3600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7355070A-8531-4714-BFC8-D5E282465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69571"/>
            <a:ext cx="6203269" cy="1035504"/>
          </a:xfrm>
        </p:spPr>
        <p:txBody>
          <a:bodyPr>
            <a:normAutofit fontScale="325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hu-HU" altLang="hu-HU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hu-HU" altLang="hu-HU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hu-HU" altLang="hu-HU" sz="3600" dirty="0">
              <a:latin typeface="Bookman Old Style" panose="020506040505050202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hu-HU" altLang="hu-HU" sz="6200" b="0" dirty="0">
              <a:latin typeface="Book Antiqua" panose="0204060205030503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hu-HU" altLang="hu-HU" sz="6800" b="0" dirty="0">
                <a:solidFill>
                  <a:srgbClr val="508232"/>
                </a:solidFill>
                <a:latin typeface="Book Antiqua" panose="02040602050305030304" pitchFamily="18" charset="0"/>
              </a:rPr>
              <a:t>1887-ben megjelenik az első villamos</a:t>
            </a: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hu-HU" altLang="hu-HU" sz="5500" dirty="0">
              <a:solidFill>
                <a:srgbClr val="508232"/>
              </a:solidFill>
              <a:latin typeface="Book Antiqua" panose="02040602050305030304" pitchFamily="18" charset="0"/>
            </a:endParaRPr>
          </a:p>
          <a:p>
            <a:endParaRPr lang="hu-HU" dirty="0"/>
          </a:p>
        </p:txBody>
      </p:sp>
      <p:pic>
        <p:nvPicPr>
          <p:cNvPr id="7" name="Tartalom helye 6">
            <a:extLst>
              <a:ext uri="{FF2B5EF4-FFF2-40B4-BE49-F238E27FC236}">
                <a16:creationId xmlns:a16="http://schemas.microsoft.com/office/drawing/2014/main" id="{42883018-3B01-437F-808C-C82DFE0C33AA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flipH="1">
            <a:off x="6679502" y="2837403"/>
            <a:ext cx="4320000" cy="324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Tartalom helye 10">
            <a:extLst>
              <a:ext uri="{FF2B5EF4-FFF2-40B4-BE49-F238E27FC236}">
                <a16:creationId xmlns:a16="http://schemas.microsoft.com/office/drawing/2014/main" id="{BAE10184-1054-434B-9506-D82F102D5474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 flipH="1">
            <a:off x="971865" y="2837403"/>
            <a:ext cx="4320000" cy="324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Szöveg helye 2">
            <a:extLst>
              <a:ext uri="{FF2B5EF4-FFF2-40B4-BE49-F238E27FC236}">
                <a16:creationId xmlns:a16="http://schemas.microsoft.com/office/drawing/2014/main" id="{9F9C884F-6B5D-4841-90B8-3D141658A9BC}"/>
              </a:ext>
            </a:extLst>
          </p:cNvPr>
          <p:cNvSpPr txBox="1">
            <a:spLocks/>
          </p:cNvSpPr>
          <p:nvPr/>
        </p:nvSpPr>
        <p:spPr>
          <a:xfrm>
            <a:off x="6202142" y="1469571"/>
            <a:ext cx="6203269" cy="10355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hu-HU" altLang="hu-HU" dirty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hu-HU" altLang="hu-HU" sz="2200" b="0" dirty="0">
                <a:solidFill>
                  <a:srgbClr val="508232"/>
                </a:solidFill>
                <a:latin typeface="Book Antiqua" panose="02040602050305030304" pitchFamily="18" charset="0"/>
              </a:rPr>
              <a:t>1896-ban átadják a  Földalatti Vasutat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99576882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A75D487-7FF1-40BA-A8CB-816E7F083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</a:br>
            <a: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1900–1930</a:t>
            </a:r>
            <a:b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kumimoji="0" lang="hu-HU" altLang="hu-HU" sz="40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  <a:t>Elővárosi közlekedés fejlődése (HÉV-elődök)</a:t>
            </a:r>
            <a:br>
              <a:rPr kumimoji="0" lang="hu-HU" altLang="hu-HU" sz="40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</a:br>
            <a:endParaRPr lang="hu-HU" sz="4000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9773C73-F535-4FCC-87AD-607CDE6B2D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78056" y="3053404"/>
            <a:ext cx="6858000" cy="156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Book Antiqua" panose="02040602050305030304" pitchFamily="18" charset="0"/>
              <a:buChar char="◙"/>
            </a:pPr>
            <a:r>
              <a:rPr kumimoji="0" lang="hu-HU" altLang="hu-HU" sz="2200" b="1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1888-</a:t>
            </a:r>
            <a:r>
              <a:rPr kumimoji="0" lang="hu-HU" altLang="hu-HU" sz="2200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ban</a:t>
            </a:r>
            <a:r>
              <a:rPr kumimoji="0" lang="hu-HU" altLang="hu-HU" sz="2200" b="1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 </a:t>
            </a:r>
            <a:r>
              <a:rPr kumimoji="0" lang="hu-HU" altLang="hu-HU" sz="2200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elindítják az első </a:t>
            </a:r>
            <a:r>
              <a:rPr kumimoji="0" lang="hu-HU" altLang="hu-HU" sz="2200" b="0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helyiérdekű vasutat</a:t>
            </a: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Book Antiqua" panose="02040602050305030304" pitchFamily="18" charset="0"/>
              <a:buChar char="◙"/>
            </a:pPr>
            <a:r>
              <a:rPr kumimoji="0" lang="hu-HU" altLang="hu-HU" sz="2200" b="1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Kezdetben:</a:t>
            </a:r>
            <a:r>
              <a:rPr kumimoji="0" lang="hu-HU" altLang="hu-HU" sz="2200" b="0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 gőzüzemű helyiérdekű vasút</a:t>
            </a: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Book Antiqua" panose="02040602050305030304" pitchFamily="18" charset="0"/>
              <a:buChar char="◙"/>
            </a:pPr>
            <a:r>
              <a:rPr kumimoji="0" lang="hu-HU" altLang="hu-HU" sz="2200" b="1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Később:</a:t>
            </a:r>
            <a:r>
              <a:rPr kumimoji="0" lang="hu-HU" altLang="hu-HU" sz="2200" b="0" i="0" u="none" strike="noStrike" cap="none" normalizeH="0" baseline="0" dirty="0">
                <a:ln>
                  <a:noFill/>
                </a:ln>
                <a:solidFill>
                  <a:srgbClr val="508232"/>
                </a:solidFill>
                <a:effectLst/>
                <a:latin typeface="Book Antiqua" panose="02040602050305030304" pitchFamily="18" charset="0"/>
              </a:rPr>
              <a:t> villamosították</a:t>
            </a:r>
            <a:endParaRPr kumimoji="0" lang="hu-HU" altLang="hu-H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5E4CBEE9-9946-4284-A71C-62CD556AC23B}"/>
              </a:ext>
            </a:extLst>
          </p:cNvPr>
          <p:cNvPicPr>
            <a:picLocks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1" t="678" r="2627" b="-367"/>
          <a:stretch/>
        </p:blipFill>
        <p:spPr>
          <a:xfrm>
            <a:off x="956046" y="2550079"/>
            <a:ext cx="432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67102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3BDD40E-EE19-40A6-B6F5-B7C0C75CF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1950 -1970 </a:t>
            </a:r>
            <a:b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</a:br>
            <a: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Metrók kora</a:t>
            </a:r>
            <a:br>
              <a:rPr lang="hu-HU" sz="3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</a:br>
            <a:endParaRPr lang="hu-HU" sz="3600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6ED88F-3DCB-45B9-8D45-85052CAD7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100" y="1821091"/>
            <a:ext cx="10515600" cy="1048204"/>
          </a:xfrm>
        </p:spPr>
        <p:txBody>
          <a:bodyPr/>
          <a:lstStyle/>
          <a:p>
            <a:pPr>
              <a:buFont typeface="Book Antiqua" panose="02040602050305030304" pitchFamily="18" charset="0"/>
              <a:buChar char="◙"/>
            </a:pP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1970-</a:t>
            </a: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ben</a:t>
            </a: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 </a:t>
            </a: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átadják az </a:t>
            </a: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M2 metró</a:t>
            </a: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 első szakaszát</a:t>
            </a:r>
          </a:p>
          <a:p>
            <a:pPr>
              <a:buFont typeface="Book Antiqua" panose="02040602050305030304" pitchFamily="18" charset="0"/>
              <a:buChar char="◙"/>
            </a:pP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1976-</a:t>
            </a: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ben</a:t>
            </a: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 </a:t>
            </a: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elkészül az </a:t>
            </a: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M3 metró</a:t>
            </a:r>
            <a:endParaRPr lang="hu-HU" sz="2200" dirty="0">
              <a:solidFill>
                <a:srgbClr val="508232"/>
              </a:solidFill>
              <a:latin typeface="Book Antiqua" panose="02040602050305030304" pitchFamily="18" charset="0"/>
            </a:endParaRPr>
          </a:p>
          <a:p>
            <a:endParaRPr lang="hu-HU" dirty="0">
              <a:solidFill>
                <a:srgbClr val="508232"/>
              </a:solidFill>
            </a:endParaRP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8E43ED2B-C324-45AE-BE67-25C31112B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07" y="2905160"/>
            <a:ext cx="4600573" cy="358771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77699218-894E-450F-9F05-B49D36A52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186" y="3626702"/>
            <a:ext cx="2871622" cy="1372836"/>
          </a:xfrm>
          <a:prstGeom prst="rect">
            <a:avLst/>
          </a:prstGeom>
        </p:spPr>
      </p:pic>
      <p:grpSp>
        <p:nvGrpSpPr>
          <p:cNvPr id="54" name="Csoportba foglalás 53">
            <a:extLst>
              <a:ext uri="{FF2B5EF4-FFF2-40B4-BE49-F238E27FC236}">
                <a16:creationId xmlns:a16="http://schemas.microsoft.com/office/drawing/2014/main" id="{27019FDB-D209-4293-83B2-0B06282212FD}"/>
              </a:ext>
            </a:extLst>
          </p:cNvPr>
          <p:cNvGrpSpPr/>
          <p:nvPr/>
        </p:nvGrpSpPr>
        <p:grpSpPr>
          <a:xfrm>
            <a:off x="8850333" y="3588507"/>
            <a:ext cx="3047256" cy="1449225"/>
            <a:chOff x="1327110" y="4825089"/>
            <a:chExt cx="3047256" cy="1449225"/>
          </a:xfrm>
        </p:grpSpPr>
        <p:grpSp>
          <p:nvGrpSpPr>
            <p:cNvPr id="10" name="Csoportba foglalás 9">
              <a:extLst>
                <a:ext uri="{FF2B5EF4-FFF2-40B4-BE49-F238E27FC236}">
                  <a16:creationId xmlns:a16="http://schemas.microsoft.com/office/drawing/2014/main" id="{73CADA63-0555-495E-96FA-C5F1B5578A27}"/>
                </a:ext>
              </a:extLst>
            </p:cNvPr>
            <p:cNvGrpSpPr/>
            <p:nvPr/>
          </p:nvGrpSpPr>
          <p:grpSpPr>
            <a:xfrm>
              <a:off x="2870708" y="4825089"/>
              <a:ext cx="1503658" cy="1446550"/>
              <a:chOff x="3244102" y="4828891"/>
              <a:chExt cx="1503658" cy="1446550"/>
            </a:xfrm>
          </p:grpSpPr>
          <p:sp>
            <p:nvSpPr>
              <p:cNvPr id="8" name="Ellipszis 7">
                <a:extLst>
                  <a:ext uri="{FF2B5EF4-FFF2-40B4-BE49-F238E27FC236}">
                    <a16:creationId xmlns:a16="http://schemas.microsoft.com/office/drawing/2014/main" id="{8F930660-DBB3-4260-AC2C-00B4A171E27A}"/>
                  </a:ext>
                </a:extLst>
              </p:cNvPr>
              <p:cNvSpPr/>
              <p:nvPr/>
            </p:nvSpPr>
            <p:spPr>
              <a:xfrm>
                <a:off x="3244102" y="4852985"/>
                <a:ext cx="1398361" cy="139836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9" name="Szövegdoboz 8">
                <a:extLst>
                  <a:ext uri="{FF2B5EF4-FFF2-40B4-BE49-F238E27FC236}">
                    <a16:creationId xmlns:a16="http://schemas.microsoft.com/office/drawing/2014/main" id="{6BB21752-8035-4CE6-99F7-2670BE47190D}"/>
                  </a:ext>
                </a:extLst>
              </p:cNvPr>
              <p:cNvSpPr txBox="1"/>
              <p:nvPr/>
            </p:nvSpPr>
            <p:spPr>
              <a:xfrm>
                <a:off x="3535590" y="4828891"/>
                <a:ext cx="1212170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u-HU" sz="8800" b="1" dirty="0">
                    <a:solidFill>
                      <a:schemeClr val="bg1"/>
                    </a:solidFill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grpSp>
          <p:nvGrpSpPr>
            <p:cNvPr id="53" name="Csoportba foglalás 52">
              <a:extLst>
                <a:ext uri="{FF2B5EF4-FFF2-40B4-BE49-F238E27FC236}">
                  <a16:creationId xmlns:a16="http://schemas.microsoft.com/office/drawing/2014/main" id="{59EBE4F9-815E-4D1B-AC45-7D912895CA4D}"/>
                </a:ext>
              </a:extLst>
            </p:cNvPr>
            <p:cNvGrpSpPr/>
            <p:nvPr/>
          </p:nvGrpSpPr>
          <p:grpSpPr>
            <a:xfrm>
              <a:off x="1327110" y="4948174"/>
              <a:ext cx="1322122" cy="1326140"/>
              <a:chOff x="1330091" y="4997490"/>
              <a:chExt cx="1398361" cy="1398361"/>
            </a:xfrm>
          </p:grpSpPr>
          <p:sp>
            <p:nvSpPr>
              <p:cNvPr id="11" name="Ellipszis 10">
                <a:extLst>
                  <a:ext uri="{FF2B5EF4-FFF2-40B4-BE49-F238E27FC236}">
                    <a16:creationId xmlns:a16="http://schemas.microsoft.com/office/drawing/2014/main" id="{197C3F12-D42C-4E78-873E-DC2B50696812}"/>
                  </a:ext>
                </a:extLst>
              </p:cNvPr>
              <p:cNvSpPr/>
              <p:nvPr/>
            </p:nvSpPr>
            <p:spPr>
              <a:xfrm>
                <a:off x="1330091" y="4997490"/>
                <a:ext cx="1398361" cy="1398361"/>
              </a:xfrm>
              <a:prstGeom prst="ellipse">
                <a:avLst/>
              </a:prstGeom>
              <a:ln w="762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grpSp>
            <p:nvGrpSpPr>
              <p:cNvPr id="52" name="Csoportba foglalás 51">
                <a:extLst>
                  <a:ext uri="{FF2B5EF4-FFF2-40B4-BE49-F238E27FC236}">
                    <a16:creationId xmlns:a16="http://schemas.microsoft.com/office/drawing/2014/main" id="{73BD7653-151F-457E-8757-32DB5BE4FAE8}"/>
                  </a:ext>
                </a:extLst>
              </p:cNvPr>
              <p:cNvGrpSpPr/>
              <p:nvPr/>
            </p:nvGrpSpPr>
            <p:grpSpPr>
              <a:xfrm>
                <a:off x="1637732" y="5349464"/>
                <a:ext cx="842470" cy="696551"/>
                <a:chOff x="1637732" y="5349464"/>
                <a:chExt cx="842470" cy="696551"/>
              </a:xfrm>
            </p:grpSpPr>
            <p:grpSp>
              <p:nvGrpSpPr>
                <p:cNvPr id="48" name="Csoportba foglalás 47">
                  <a:extLst>
                    <a:ext uri="{FF2B5EF4-FFF2-40B4-BE49-F238E27FC236}">
                      <a16:creationId xmlns:a16="http://schemas.microsoft.com/office/drawing/2014/main" id="{B780B4F2-E535-48F2-86E2-344C14465325}"/>
                    </a:ext>
                  </a:extLst>
                </p:cNvPr>
                <p:cNvGrpSpPr/>
                <p:nvPr/>
              </p:nvGrpSpPr>
              <p:grpSpPr>
                <a:xfrm>
                  <a:off x="1637732" y="5351604"/>
                  <a:ext cx="466929" cy="694411"/>
                  <a:chOff x="1637732" y="5351604"/>
                  <a:chExt cx="466929" cy="694411"/>
                </a:xfrm>
              </p:grpSpPr>
              <p:sp>
                <p:nvSpPr>
                  <p:cNvPr id="44" name="Téglalap 43">
                    <a:extLst>
                      <a:ext uri="{FF2B5EF4-FFF2-40B4-BE49-F238E27FC236}">
                        <a16:creationId xmlns:a16="http://schemas.microsoft.com/office/drawing/2014/main" id="{4D17053A-20A1-445E-84CA-E8CEC62CC44A}"/>
                      </a:ext>
                    </a:extLst>
                  </p:cNvPr>
                  <p:cNvSpPr/>
                  <p:nvPr/>
                </p:nvSpPr>
                <p:spPr>
                  <a:xfrm>
                    <a:off x="1637732" y="5351604"/>
                    <a:ext cx="122829" cy="694411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hu-HU"/>
                  </a:p>
                </p:txBody>
              </p:sp>
              <p:sp>
                <p:nvSpPr>
                  <p:cNvPr id="47" name="Téglalap 46">
                    <a:extLst>
                      <a:ext uri="{FF2B5EF4-FFF2-40B4-BE49-F238E27FC236}">
                        <a16:creationId xmlns:a16="http://schemas.microsoft.com/office/drawing/2014/main" id="{13CA5B13-2C52-4867-BC95-992004EC988A}"/>
                      </a:ext>
                    </a:extLst>
                  </p:cNvPr>
                  <p:cNvSpPr/>
                  <p:nvPr/>
                </p:nvSpPr>
                <p:spPr>
                  <a:xfrm rot="1751222">
                    <a:off x="1700274" y="5442676"/>
                    <a:ext cx="404387" cy="118619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hu-HU"/>
                  </a:p>
                </p:txBody>
              </p:sp>
            </p:grpSp>
            <p:grpSp>
              <p:nvGrpSpPr>
                <p:cNvPr id="49" name="Csoportba foglalás 48">
                  <a:extLst>
                    <a:ext uri="{FF2B5EF4-FFF2-40B4-BE49-F238E27FC236}">
                      <a16:creationId xmlns:a16="http://schemas.microsoft.com/office/drawing/2014/main" id="{1CFF2DFC-0D9A-4D53-B199-41D58DDD72C2}"/>
                    </a:ext>
                  </a:extLst>
                </p:cNvPr>
                <p:cNvGrpSpPr/>
                <p:nvPr/>
              </p:nvGrpSpPr>
              <p:grpSpPr>
                <a:xfrm flipH="1">
                  <a:off x="2008811" y="5349464"/>
                  <a:ext cx="471391" cy="694411"/>
                  <a:chOff x="1637732" y="5351604"/>
                  <a:chExt cx="466929" cy="694411"/>
                </a:xfrm>
              </p:grpSpPr>
              <p:sp>
                <p:nvSpPr>
                  <p:cNvPr id="50" name="Téglalap 49">
                    <a:extLst>
                      <a:ext uri="{FF2B5EF4-FFF2-40B4-BE49-F238E27FC236}">
                        <a16:creationId xmlns:a16="http://schemas.microsoft.com/office/drawing/2014/main" id="{FC4B6800-7E1E-4E2E-B8F5-D4988A6D0EB3}"/>
                      </a:ext>
                    </a:extLst>
                  </p:cNvPr>
                  <p:cNvSpPr/>
                  <p:nvPr/>
                </p:nvSpPr>
                <p:spPr>
                  <a:xfrm>
                    <a:off x="1637732" y="5351604"/>
                    <a:ext cx="122829" cy="694411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hu-HU"/>
                  </a:p>
                </p:txBody>
              </p:sp>
              <p:sp>
                <p:nvSpPr>
                  <p:cNvPr id="51" name="Téglalap 50">
                    <a:extLst>
                      <a:ext uri="{FF2B5EF4-FFF2-40B4-BE49-F238E27FC236}">
                        <a16:creationId xmlns:a16="http://schemas.microsoft.com/office/drawing/2014/main" id="{D6F7069B-7291-4402-A33E-4852E243B13E}"/>
                      </a:ext>
                    </a:extLst>
                  </p:cNvPr>
                  <p:cNvSpPr/>
                  <p:nvPr/>
                </p:nvSpPr>
                <p:spPr>
                  <a:xfrm rot="1751222">
                    <a:off x="1700274" y="5442676"/>
                    <a:ext cx="404387" cy="118619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hu-HU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94175823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5784947-683A-45C3-95FD-7840A84B8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2010-2014 </a:t>
            </a:r>
            <a:b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</a:br>
            <a:r>
              <a:rPr lang="hu-H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Modernizáció</a:t>
            </a:r>
            <a:br>
              <a:rPr lang="hu-HU" b="1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1ACF799-73F6-4394-827C-32A030AA1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2014</a:t>
            </a: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-ben átadják az </a:t>
            </a:r>
            <a:r>
              <a:rPr lang="hu-HU" sz="2200" b="1" dirty="0">
                <a:solidFill>
                  <a:srgbClr val="508232"/>
                </a:solidFill>
                <a:latin typeface="Book Antiqua" panose="02040602050305030304" pitchFamily="18" charset="0"/>
              </a:rPr>
              <a:t>M4 metrót</a:t>
            </a:r>
            <a:endParaRPr lang="hu-HU" sz="2200" dirty="0">
              <a:solidFill>
                <a:srgbClr val="508232"/>
              </a:solidFill>
              <a:latin typeface="Book Antiqua" panose="02040602050305030304" pitchFamily="18" charset="0"/>
            </a:endParaRPr>
          </a:p>
          <a:p>
            <a:pPr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Alacsonypadlós villamosok és buszok megjelenése</a:t>
            </a:r>
          </a:p>
          <a:p>
            <a:pPr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Elektronikus utastájékoztatás fejlődése</a:t>
            </a:r>
          </a:p>
          <a:p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057E09E-A459-4614-9D8F-194C127F870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67982" y="3584817"/>
            <a:ext cx="5400000" cy="2880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AAAA7283-621B-45AF-ACC0-BAF677015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1388" y="1030481"/>
            <a:ext cx="2942040" cy="2242702"/>
          </a:xfrm>
          <a:prstGeom prst="rect">
            <a:avLst/>
          </a:prstGeom>
        </p:spPr>
      </p:pic>
      <p:graphicFrame>
        <p:nvGraphicFramePr>
          <p:cNvPr id="7" name="Táblázat 6">
            <a:extLst>
              <a:ext uri="{FF2B5EF4-FFF2-40B4-BE49-F238E27FC236}">
                <a16:creationId xmlns:a16="http://schemas.microsoft.com/office/drawing/2014/main" id="{B6EACB6B-6EC4-49C7-8EC8-E1D477937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06484"/>
              </p:ext>
            </p:extLst>
          </p:nvPr>
        </p:nvGraphicFramePr>
        <p:xfrm>
          <a:off x="6520541" y="3584817"/>
          <a:ext cx="5400000" cy="288000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64141">
                  <a:extLst>
                    <a:ext uri="{9D8B030D-6E8A-4147-A177-3AD203B41FA5}">
                      <a16:colId xmlns:a16="http://schemas.microsoft.com/office/drawing/2014/main" val="2004190641"/>
                    </a:ext>
                  </a:extLst>
                </a:gridCol>
                <a:gridCol w="3388491">
                  <a:extLst>
                    <a:ext uri="{9D8B030D-6E8A-4147-A177-3AD203B41FA5}">
                      <a16:colId xmlns:a16="http://schemas.microsoft.com/office/drawing/2014/main" val="796854349"/>
                    </a:ext>
                  </a:extLst>
                </a:gridCol>
                <a:gridCol w="1347368">
                  <a:extLst>
                    <a:ext uri="{9D8B030D-6E8A-4147-A177-3AD203B41FA5}">
                      <a16:colId xmlns:a16="http://schemas.microsoft.com/office/drawing/2014/main" val="2744780081"/>
                    </a:ext>
                  </a:extLst>
                </a:gridCol>
              </a:tblGrid>
              <a:tr h="384132">
                <a:tc>
                  <a:txBody>
                    <a:bodyPr/>
                    <a:lstStyle/>
                    <a:p>
                      <a:r>
                        <a:rPr lang="hu-HU" dirty="0"/>
                        <a:t>Járat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Irány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Indulás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205183"/>
                  </a:ext>
                </a:extLst>
              </a:tr>
              <a:tr h="406364">
                <a:tc>
                  <a:txBody>
                    <a:bodyPr/>
                    <a:lstStyle/>
                    <a:p>
                      <a:r>
                        <a:rPr lang="hu-HU" dirty="0"/>
                        <a:t>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Batthyány tér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 1 perc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739314"/>
                  </a:ext>
                </a:extLst>
              </a:tr>
              <a:tr h="469881">
                <a:tc>
                  <a:txBody>
                    <a:bodyPr/>
                    <a:lstStyle/>
                    <a:p>
                      <a:r>
                        <a:rPr lang="hu-HU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Dániel út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1 perc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4632770"/>
                  </a:ext>
                </a:extLst>
              </a:tr>
              <a:tr h="574872">
                <a:tc>
                  <a:txBody>
                    <a:bodyPr/>
                    <a:lstStyle/>
                    <a:p>
                      <a:r>
                        <a:rPr lang="hu-HU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Budakeszi, Tesco árúház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2 perc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025695"/>
                  </a:ext>
                </a:extLst>
              </a:tr>
              <a:tr h="469881">
                <a:tc>
                  <a:txBody>
                    <a:bodyPr/>
                    <a:lstStyle/>
                    <a:p>
                      <a:r>
                        <a:rPr lang="hu-HU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Fácános út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6 perc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202031"/>
                  </a:ext>
                </a:extLst>
              </a:tr>
              <a:tr h="574872">
                <a:tc>
                  <a:txBody>
                    <a:bodyPr/>
                    <a:lstStyle/>
                    <a:p>
                      <a:r>
                        <a:rPr lang="hu-HU" dirty="0"/>
                        <a:t>22A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Budakeszi, Dózsa </a:t>
                      </a:r>
                      <a:r>
                        <a:rPr lang="hu-HU" dirty="0" err="1"/>
                        <a:t>Gy</a:t>
                      </a:r>
                      <a:r>
                        <a:rPr lang="hu-HU" dirty="0"/>
                        <a:t>. tér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9 perc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572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710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0ADAE40-BCE8-482B-BC8F-DDCFD579B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36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2010- es évektől napjainkig</a:t>
            </a:r>
            <a:br>
              <a:rPr lang="hu-HU" b="1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681DEB2-ADB5-4394-B3C0-D2474DF35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80" y="1825625"/>
            <a:ext cx="10515600" cy="4351338"/>
          </a:xfrm>
        </p:spPr>
        <p:txBody>
          <a:bodyPr/>
          <a:lstStyle/>
          <a:p>
            <a:pPr>
              <a:lnSpc>
                <a:spcPct val="100000"/>
              </a:lnSpc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Fenntarthatóság, elektromos buszok, hálózati fejlesztések</a:t>
            </a:r>
          </a:p>
          <a:p>
            <a:pPr>
              <a:lnSpc>
                <a:spcPct val="100000"/>
              </a:lnSpc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Kerékpárok és elektromos rollerek közlekedés integrálása</a:t>
            </a:r>
          </a:p>
          <a:p>
            <a:pPr>
              <a:lnSpc>
                <a:spcPct val="100000"/>
              </a:lnSpc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Kerékpárutak bővítése</a:t>
            </a:r>
          </a:p>
          <a:p>
            <a:pPr>
              <a:lnSpc>
                <a:spcPct val="100000"/>
              </a:lnSpc>
              <a:buClr>
                <a:srgbClr val="508232"/>
              </a:buClr>
              <a:buFont typeface="Book Antiqua" panose="02040602050305030304" pitchFamily="18" charset="0"/>
              <a:buChar char="◙"/>
            </a:pPr>
            <a:r>
              <a:rPr lang="hu-HU" sz="2200" dirty="0">
                <a:solidFill>
                  <a:srgbClr val="508232"/>
                </a:solidFill>
                <a:latin typeface="Book Antiqua" panose="02040602050305030304" pitchFamily="18" charset="0"/>
              </a:rPr>
              <a:t>Elektromos töltőállomások kiépítése</a:t>
            </a:r>
            <a:endParaRPr lang="hu-HU" sz="2200" dirty="0">
              <a:latin typeface="Book Antiqua" panose="0204060205030503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hu-HU" sz="22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D85879CD-2E64-4F10-8C3A-0DD7B32CE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800" y="436645"/>
            <a:ext cx="2976163" cy="3504475"/>
          </a:xfrm>
          <a:prstGeom prst="rect">
            <a:avLst/>
          </a:prstGeom>
        </p:spPr>
      </p:pic>
      <p:grpSp>
        <p:nvGrpSpPr>
          <p:cNvPr id="32" name="Csoportba foglalás 31">
            <a:extLst>
              <a:ext uri="{FF2B5EF4-FFF2-40B4-BE49-F238E27FC236}">
                <a16:creationId xmlns:a16="http://schemas.microsoft.com/office/drawing/2014/main" id="{532FCD58-4D26-4899-84A0-07BE07746695}"/>
              </a:ext>
            </a:extLst>
          </p:cNvPr>
          <p:cNvGrpSpPr/>
          <p:nvPr/>
        </p:nvGrpSpPr>
        <p:grpSpPr>
          <a:xfrm flipH="1">
            <a:off x="275037" y="3923382"/>
            <a:ext cx="2880502" cy="2769883"/>
            <a:chOff x="1533997" y="3745952"/>
            <a:chExt cx="2491563" cy="2384731"/>
          </a:xfrm>
        </p:grpSpPr>
        <p:grpSp>
          <p:nvGrpSpPr>
            <p:cNvPr id="26" name="Csoportba foglalás 25">
              <a:extLst>
                <a:ext uri="{FF2B5EF4-FFF2-40B4-BE49-F238E27FC236}">
                  <a16:creationId xmlns:a16="http://schemas.microsoft.com/office/drawing/2014/main" id="{05065F54-E8F8-4823-A36D-442E41DE5E16}"/>
                </a:ext>
              </a:extLst>
            </p:cNvPr>
            <p:cNvGrpSpPr/>
            <p:nvPr/>
          </p:nvGrpSpPr>
          <p:grpSpPr>
            <a:xfrm>
              <a:off x="1533997" y="3745952"/>
              <a:ext cx="2491563" cy="2384731"/>
              <a:chOff x="2326124" y="3695738"/>
              <a:chExt cx="2491563" cy="2384731"/>
            </a:xfrm>
          </p:grpSpPr>
          <p:grpSp>
            <p:nvGrpSpPr>
              <p:cNvPr id="18" name="Csoportba foglalás 17">
                <a:extLst>
                  <a:ext uri="{FF2B5EF4-FFF2-40B4-BE49-F238E27FC236}">
                    <a16:creationId xmlns:a16="http://schemas.microsoft.com/office/drawing/2014/main" id="{D48751E5-CCEF-4840-B35D-52DC3AE497A1}"/>
                  </a:ext>
                </a:extLst>
              </p:cNvPr>
              <p:cNvGrpSpPr/>
              <p:nvPr/>
            </p:nvGrpSpPr>
            <p:grpSpPr>
              <a:xfrm>
                <a:off x="2326124" y="3809667"/>
                <a:ext cx="2491563" cy="2270802"/>
                <a:chOff x="2832311" y="3736915"/>
                <a:chExt cx="2491563" cy="2270802"/>
              </a:xfrm>
            </p:grpSpPr>
            <p:grpSp>
              <p:nvGrpSpPr>
                <p:cNvPr id="16" name="Csoportba foglalás 15">
                  <a:extLst>
                    <a:ext uri="{FF2B5EF4-FFF2-40B4-BE49-F238E27FC236}">
                      <a16:creationId xmlns:a16="http://schemas.microsoft.com/office/drawing/2014/main" id="{A2CD5F65-3103-487F-AB3F-A55D1A77FBAA}"/>
                    </a:ext>
                  </a:extLst>
                </p:cNvPr>
                <p:cNvGrpSpPr/>
                <p:nvPr/>
              </p:nvGrpSpPr>
              <p:grpSpPr>
                <a:xfrm>
                  <a:off x="2832311" y="5185120"/>
                  <a:ext cx="2491563" cy="822597"/>
                  <a:chOff x="2842943" y="5157583"/>
                  <a:chExt cx="2491563" cy="822597"/>
                </a:xfrm>
              </p:grpSpPr>
              <p:grpSp>
                <p:nvGrpSpPr>
                  <p:cNvPr id="9" name="Csoportba foglalás 8">
                    <a:extLst>
                      <a:ext uri="{FF2B5EF4-FFF2-40B4-BE49-F238E27FC236}">
                        <a16:creationId xmlns:a16="http://schemas.microsoft.com/office/drawing/2014/main" id="{5EFFFF61-F4AD-409C-BD4C-ABCA60D949B6}"/>
                      </a:ext>
                    </a:extLst>
                  </p:cNvPr>
                  <p:cNvGrpSpPr/>
                  <p:nvPr/>
                </p:nvGrpSpPr>
                <p:grpSpPr>
                  <a:xfrm>
                    <a:off x="2842943" y="5157583"/>
                    <a:ext cx="754912" cy="802758"/>
                    <a:chOff x="1658677" y="5074735"/>
                    <a:chExt cx="754912" cy="802758"/>
                  </a:xfrm>
                </p:grpSpPr>
                <p:sp>
                  <p:nvSpPr>
                    <p:cNvPr id="6" name="Ellipszis 5">
                      <a:extLst>
                        <a:ext uri="{FF2B5EF4-FFF2-40B4-BE49-F238E27FC236}">
                          <a16:creationId xmlns:a16="http://schemas.microsoft.com/office/drawing/2014/main" id="{14A8CAF0-23A1-45A1-B612-5BE8E159C7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58678" y="5178748"/>
                      <a:ext cx="627321" cy="594732"/>
                    </a:xfrm>
                    <a:prstGeom prst="ellipse">
                      <a:avLst/>
                    </a:prstGeom>
                    <a:noFill/>
                    <a:ln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hu-HU"/>
                    </a:p>
                  </p:txBody>
                </p:sp>
                <p:sp>
                  <p:nvSpPr>
                    <p:cNvPr id="7" name="Ellipszis 6">
                      <a:extLst>
                        <a:ext uri="{FF2B5EF4-FFF2-40B4-BE49-F238E27FC236}">
                          <a16:creationId xmlns:a16="http://schemas.microsoft.com/office/drawing/2014/main" id="{4D63FB82-DF9B-4F57-A71B-4F57D2DDFB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80952" y="5284728"/>
                      <a:ext cx="382772" cy="382772"/>
                    </a:xfrm>
                    <a:prstGeom prst="ellipse">
                      <a:avLst/>
                    </a:prstGeom>
                    <a:noFill/>
                    <a:ln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hu-HU" dirty="0"/>
                    </a:p>
                  </p:txBody>
                </p:sp>
                <p:sp>
                  <p:nvSpPr>
                    <p:cNvPr id="8" name="Ív 7">
                      <a:extLst>
                        <a:ext uri="{FF2B5EF4-FFF2-40B4-BE49-F238E27FC236}">
                          <a16:creationId xmlns:a16="http://schemas.microsoft.com/office/drawing/2014/main" id="{5A990C34-65E5-45F3-B6AB-3041B03A0075}"/>
                        </a:ext>
                      </a:extLst>
                    </p:cNvPr>
                    <p:cNvSpPr/>
                    <p:nvPr/>
                  </p:nvSpPr>
                  <p:spPr>
                    <a:xfrm rot="186126">
                      <a:off x="1658677" y="5074735"/>
                      <a:ext cx="754912" cy="802758"/>
                    </a:xfrm>
                    <a:prstGeom prst="arc">
                      <a:avLst>
                        <a:gd name="adj1" fmla="val 16200000"/>
                        <a:gd name="adj2" fmla="val 237856"/>
                      </a:avLst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hu-HU"/>
                    </a:p>
                  </p:txBody>
                </p:sp>
              </p:grpSp>
              <p:grpSp>
                <p:nvGrpSpPr>
                  <p:cNvPr id="11" name="Csoportba foglalás 10">
                    <a:extLst>
                      <a:ext uri="{FF2B5EF4-FFF2-40B4-BE49-F238E27FC236}">
                        <a16:creationId xmlns:a16="http://schemas.microsoft.com/office/drawing/2014/main" id="{50EC6E01-CB4A-48C2-91C6-75CBC060B23E}"/>
                      </a:ext>
                    </a:extLst>
                  </p:cNvPr>
                  <p:cNvGrpSpPr/>
                  <p:nvPr/>
                </p:nvGrpSpPr>
                <p:grpSpPr>
                  <a:xfrm>
                    <a:off x="4579594" y="5177422"/>
                    <a:ext cx="754912" cy="802758"/>
                    <a:chOff x="1658677" y="5074735"/>
                    <a:chExt cx="754912" cy="802758"/>
                  </a:xfrm>
                </p:grpSpPr>
                <p:sp>
                  <p:nvSpPr>
                    <p:cNvPr id="12" name="Ellipszis 11">
                      <a:extLst>
                        <a:ext uri="{FF2B5EF4-FFF2-40B4-BE49-F238E27FC236}">
                          <a16:creationId xmlns:a16="http://schemas.microsoft.com/office/drawing/2014/main" id="{9AC0A029-0D96-47AA-9D34-DC99D6F28E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58678" y="5178748"/>
                      <a:ext cx="627321" cy="594732"/>
                    </a:xfrm>
                    <a:prstGeom prst="ellipse">
                      <a:avLst/>
                    </a:prstGeom>
                    <a:noFill/>
                    <a:ln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hu-HU"/>
                    </a:p>
                  </p:txBody>
                </p:sp>
                <p:sp>
                  <p:nvSpPr>
                    <p:cNvPr id="13" name="Ellipszis 12">
                      <a:extLst>
                        <a:ext uri="{FF2B5EF4-FFF2-40B4-BE49-F238E27FC236}">
                          <a16:creationId xmlns:a16="http://schemas.microsoft.com/office/drawing/2014/main" id="{337C16B3-56F2-41A0-8D60-19329D0B9C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80952" y="5284728"/>
                      <a:ext cx="382772" cy="382772"/>
                    </a:xfrm>
                    <a:prstGeom prst="ellipse">
                      <a:avLst/>
                    </a:prstGeom>
                    <a:noFill/>
                    <a:ln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hu-HU"/>
                    </a:p>
                  </p:txBody>
                </p:sp>
                <p:sp>
                  <p:nvSpPr>
                    <p:cNvPr id="14" name="Ív 13">
                      <a:extLst>
                        <a:ext uri="{FF2B5EF4-FFF2-40B4-BE49-F238E27FC236}">
                          <a16:creationId xmlns:a16="http://schemas.microsoft.com/office/drawing/2014/main" id="{BD78B784-B32A-4773-B7D3-C89D6B0FBF11}"/>
                        </a:ext>
                      </a:extLst>
                    </p:cNvPr>
                    <p:cNvSpPr/>
                    <p:nvPr/>
                  </p:nvSpPr>
                  <p:spPr>
                    <a:xfrm rot="186126">
                      <a:off x="1658677" y="5074735"/>
                      <a:ext cx="754912" cy="802758"/>
                    </a:xfrm>
                    <a:prstGeom prst="arc">
                      <a:avLst>
                        <a:gd name="adj1" fmla="val 16200000"/>
                        <a:gd name="adj2" fmla="val 237856"/>
                      </a:avLst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hu-HU"/>
                    </a:p>
                  </p:txBody>
                </p:sp>
              </p:grpSp>
              <p:sp>
                <p:nvSpPr>
                  <p:cNvPr id="15" name="Téglalap 14">
                    <a:extLst>
                      <a:ext uri="{FF2B5EF4-FFF2-40B4-BE49-F238E27FC236}">
                        <a16:creationId xmlns:a16="http://schemas.microsoft.com/office/drawing/2014/main" id="{571442C6-8D8D-4D11-8DAF-082B9E1A95A4}"/>
                      </a:ext>
                    </a:extLst>
                  </p:cNvPr>
                  <p:cNvSpPr/>
                  <p:nvPr/>
                </p:nvSpPr>
                <p:spPr>
                  <a:xfrm>
                    <a:off x="3156604" y="5558962"/>
                    <a:ext cx="1713108" cy="45719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hu-HU"/>
                  </a:p>
                </p:txBody>
              </p:sp>
            </p:grpSp>
            <p:sp>
              <p:nvSpPr>
                <p:cNvPr id="17" name="Téglalap 16">
                  <a:extLst>
                    <a:ext uri="{FF2B5EF4-FFF2-40B4-BE49-F238E27FC236}">
                      <a16:creationId xmlns:a16="http://schemas.microsoft.com/office/drawing/2014/main" id="{CF7FF942-FC57-4FF1-8D02-940850E6E2BB}"/>
                    </a:ext>
                  </a:extLst>
                </p:cNvPr>
                <p:cNvSpPr/>
                <p:nvPr/>
              </p:nvSpPr>
              <p:spPr>
                <a:xfrm rot="1000141" flipH="1">
                  <a:off x="3425083" y="3736915"/>
                  <a:ext cx="45719" cy="1892714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/>
                </a:p>
              </p:txBody>
            </p:sp>
          </p:grpSp>
          <p:sp>
            <p:nvSpPr>
              <p:cNvPr id="22" name="Ellipszis 21">
                <a:extLst>
                  <a:ext uri="{FF2B5EF4-FFF2-40B4-BE49-F238E27FC236}">
                    <a16:creationId xmlns:a16="http://schemas.microsoft.com/office/drawing/2014/main" id="{B39121D1-0E02-49CE-94D0-C3B16E7C9EE4}"/>
                  </a:ext>
                </a:extLst>
              </p:cNvPr>
              <p:cNvSpPr/>
              <p:nvPr/>
            </p:nvSpPr>
            <p:spPr>
              <a:xfrm rot="1123204">
                <a:off x="3356226" y="3925107"/>
                <a:ext cx="431361" cy="68877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grpSp>
            <p:nvGrpSpPr>
              <p:cNvPr id="25" name="Csoportba foglalás 24">
                <a:extLst>
                  <a:ext uri="{FF2B5EF4-FFF2-40B4-BE49-F238E27FC236}">
                    <a16:creationId xmlns:a16="http://schemas.microsoft.com/office/drawing/2014/main" id="{DCA3160A-B048-4E92-AC84-AF8BEDFBEF98}"/>
                  </a:ext>
                </a:extLst>
              </p:cNvPr>
              <p:cNvGrpSpPr/>
              <p:nvPr/>
            </p:nvGrpSpPr>
            <p:grpSpPr>
              <a:xfrm>
                <a:off x="2624421" y="3695738"/>
                <a:ext cx="809186" cy="148772"/>
                <a:chOff x="3145615" y="3637354"/>
                <a:chExt cx="809186" cy="148772"/>
              </a:xfrm>
            </p:grpSpPr>
            <p:sp>
              <p:nvSpPr>
                <p:cNvPr id="21" name="Ellipszis 20">
                  <a:extLst>
                    <a:ext uri="{FF2B5EF4-FFF2-40B4-BE49-F238E27FC236}">
                      <a16:creationId xmlns:a16="http://schemas.microsoft.com/office/drawing/2014/main" id="{67C359D5-6569-4E17-A734-D11D4D94D4D4}"/>
                    </a:ext>
                  </a:extLst>
                </p:cNvPr>
                <p:cNvSpPr/>
                <p:nvPr/>
              </p:nvSpPr>
              <p:spPr>
                <a:xfrm rot="1123204">
                  <a:off x="3145615" y="3637354"/>
                  <a:ext cx="431361" cy="68877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/>
                </a:p>
              </p:txBody>
            </p:sp>
            <p:sp>
              <p:nvSpPr>
                <p:cNvPr id="24" name="Henger 23">
                  <a:extLst>
                    <a:ext uri="{FF2B5EF4-FFF2-40B4-BE49-F238E27FC236}">
                      <a16:creationId xmlns:a16="http://schemas.microsoft.com/office/drawing/2014/main" id="{DCD221CB-C76E-4F35-8135-DC43415BB1E9}"/>
                    </a:ext>
                  </a:extLst>
                </p:cNvPr>
                <p:cNvSpPr/>
                <p:nvPr/>
              </p:nvSpPr>
              <p:spPr>
                <a:xfrm rot="973954" flipV="1">
                  <a:off x="3367819" y="3740407"/>
                  <a:ext cx="586982" cy="45719"/>
                </a:xfrm>
                <a:prstGeom prst="can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hu-HU"/>
                </a:p>
              </p:txBody>
            </p:sp>
          </p:grpSp>
        </p:grpSp>
        <p:sp>
          <p:nvSpPr>
            <p:cNvPr id="31" name="Téglalap 30">
              <a:extLst>
                <a:ext uri="{FF2B5EF4-FFF2-40B4-BE49-F238E27FC236}">
                  <a16:creationId xmlns:a16="http://schemas.microsoft.com/office/drawing/2014/main" id="{E5E15C71-4360-475A-AC6E-34DA6F7D2D85}"/>
                </a:ext>
              </a:extLst>
            </p:cNvPr>
            <p:cNvSpPr/>
            <p:nvPr/>
          </p:nvSpPr>
          <p:spPr>
            <a:xfrm rot="2887995">
              <a:off x="1944961" y="5354908"/>
              <a:ext cx="945160" cy="45719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426859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35795 -2.59259E-6 C 0.51823 -2.59259E-6 0.71602 0.00972 0.71602 0.01806 L 0.71602 0.0370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94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Szélesvásznú</PresentationFormat>
  <Paragraphs>50</Paragraphs>
  <Slides>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8</vt:i4>
      </vt:variant>
    </vt:vector>
  </HeadingPairs>
  <TitlesOfParts>
    <vt:vector size="15" baseType="lpstr">
      <vt:lpstr>Arial</vt:lpstr>
      <vt:lpstr>Book Antiqua</vt:lpstr>
      <vt:lpstr>Bookman Old Style</vt:lpstr>
      <vt:lpstr>Calibri</vt:lpstr>
      <vt:lpstr>Calibri Light</vt:lpstr>
      <vt:lpstr>Times New Roman</vt:lpstr>
      <vt:lpstr>Office-téma</vt:lpstr>
      <vt:lpstr>PowerPoint-bemutató</vt:lpstr>
      <vt:lpstr>1830-1860-as évek, a kezdetek </vt:lpstr>
      <vt:lpstr>1873 – Pest, Buda és Óbuda egyesítése </vt:lpstr>
      <vt:lpstr>1887–1896 Villamos és földalatti vasút</vt:lpstr>
      <vt:lpstr> 1900–1930 Elővárosi közlekedés fejlődése (HÉV-elődök) </vt:lpstr>
      <vt:lpstr>1950 -1970    Metrók kora </vt:lpstr>
      <vt:lpstr>2010-2014  Modernizáció </vt:lpstr>
      <vt:lpstr>2010- es évektől napjainkig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User</dc:creator>
  <cp:lastModifiedBy>User</cp:lastModifiedBy>
  <cp:revision>53</cp:revision>
  <dcterms:created xsi:type="dcterms:W3CDTF">2026-01-02T12:57:41Z</dcterms:created>
  <dcterms:modified xsi:type="dcterms:W3CDTF">2026-01-26T11:42:43Z</dcterms:modified>
</cp:coreProperties>
</file>