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A54"/>
    <a:srgbClr val="FFFF99"/>
    <a:srgbClr val="FF0000"/>
    <a:srgbClr val="33B5FF"/>
    <a:srgbClr val="0000FF"/>
    <a:srgbClr val="009999"/>
    <a:srgbClr val="00CC99"/>
    <a:srgbClr val="0000CC"/>
    <a:srgbClr val="FF999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89107-7FCD-40EF-9E4C-39C6483D9740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741DE-6844-47C7-B6D2-7F12B01CB1C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3628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741DE-6844-47C7-B6D2-7F12B01CB1C7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99902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28C76-1F09-4476-AB4D-59D799BD5C41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358D-8AD0-40F2-BB0C-685715397E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741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28C76-1F09-4476-AB4D-59D799BD5C41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358D-8AD0-40F2-BB0C-685715397E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500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28C76-1F09-4476-AB4D-59D799BD5C41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358D-8AD0-40F2-BB0C-685715397E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6266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28C76-1F09-4476-AB4D-59D799BD5C41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358D-8AD0-40F2-BB0C-685715397E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0395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28C76-1F09-4476-AB4D-59D799BD5C41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358D-8AD0-40F2-BB0C-685715397E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85078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28C76-1F09-4476-AB4D-59D799BD5C41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358D-8AD0-40F2-BB0C-685715397E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2417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28C76-1F09-4476-AB4D-59D799BD5C41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358D-8AD0-40F2-BB0C-685715397E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70888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28C76-1F09-4476-AB4D-59D799BD5C41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358D-8AD0-40F2-BB0C-685715397E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8881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28C76-1F09-4476-AB4D-59D799BD5C41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358D-8AD0-40F2-BB0C-685715397E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3497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28C76-1F09-4476-AB4D-59D799BD5C41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358D-8AD0-40F2-BB0C-685715397E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3094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28C76-1F09-4476-AB4D-59D799BD5C41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2358D-8AD0-40F2-BB0C-685715397E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861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28C76-1F09-4476-AB4D-59D799BD5C41}" type="datetimeFigureOut">
              <a:rPr lang="hu-HU" smtClean="0"/>
              <a:t>2020.01.15.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2358D-8AD0-40F2-BB0C-685715397E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8357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.png"/><Relationship Id="rId7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hyperlink" Target="http://blog.namesztovszkizsolt.com/wp-content/uploads/2009/10/Boros-Orsolya-diplomamunka-1.pdf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microbit.inf.elte.hu/segedanyagok/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268036" y="3197303"/>
            <a:ext cx="6923964" cy="2199156"/>
          </a:xfrm>
        </p:spPr>
        <p:txBody>
          <a:bodyPr>
            <a:noAutofit/>
          </a:bodyPr>
          <a:lstStyle/>
          <a:p>
            <a:pPr marL="342900" indent="-342900" algn="l">
              <a:buBlip>
                <a:blip r:embed="rId4"/>
              </a:buBlip>
            </a:pPr>
            <a:r>
              <a:rPr lang="hu-HU" sz="2800" dirty="0">
                <a:hlinkClick r:id="rId5"/>
              </a:rPr>
              <a:t>A Micro:bit eszköz létrejötte és célja</a:t>
            </a:r>
            <a:endParaRPr lang="hu-HU" sz="2800" dirty="0"/>
          </a:p>
          <a:p>
            <a:pPr marL="342900" indent="-342900" algn="l">
              <a:buBlip>
                <a:blip r:embed="rId4"/>
              </a:buBlip>
            </a:pPr>
            <a:r>
              <a:rPr lang="hu-HU" sz="2800" dirty="0">
                <a:hlinkClick r:id="rId6" action="ppaction://hlinksldjump"/>
              </a:rPr>
              <a:t>A hardver részei</a:t>
            </a:r>
            <a:endParaRPr lang="hu-HU" sz="2800" dirty="0"/>
          </a:p>
          <a:p>
            <a:pPr marL="342900" indent="-342900" algn="l">
              <a:buBlip>
                <a:blip r:embed="rId4"/>
              </a:buBlip>
            </a:pPr>
            <a:r>
              <a:rPr lang="hu-HU" sz="2800" dirty="0">
                <a:hlinkClick r:id="rId7" action="ppaction://hlinksldjump"/>
              </a:rPr>
              <a:t>Egy blokk program</a:t>
            </a:r>
            <a:endParaRPr lang="hu-HU" sz="2800" dirty="0"/>
          </a:p>
          <a:p>
            <a:pPr marL="342900" indent="-342900" algn="l">
              <a:buBlip>
                <a:blip r:embed="rId4"/>
              </a:buBlip>
            </a:pPr>
            <a:r>
              <a:rPr lang="hu-HU" sz="2800" dirty="0">
                <a:hlinkClick r:id="rId8" action="ppaction://hlinksldjump"/>
              </a:rPr>
              <a:t>Programozható JavaScriptben és Pythonban</a:t>
            </a:r>
            <a:endParaRPr lang="hu-HU" sz="2800" dirty="0"/>
          </a:p>
        </p:txBody>
      </p:sp>
      <p:sp>
        <p:nvSpPr>
          <p:cNvPr id="4" name="Téglalap 3"/>
          <p:cNvSpPr/>
          <p:nvPr/>
        </p:nvSpPr>
        <p:spPr>
          <a:xfrm>
            <a:off x="6702477" y="1562320"/>
            <a:ext cx="3646063" cy="1015663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6000" b="1" cap="none" spc="0" dirty="0">
                <a:ln w="0"/>
                <a:solidFill>
                  <a:srgbClr val="FF3A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MICRO:BIT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7658571" y="5396459"/>
            <a:ext cx="2142893" cy="735399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hu-HU" dirty="0">
                <a:solidFill>
                  <a:srgbClr val="FF3A54"/>
                </a:solidFill>
              </a:rPr>
              <a:t>Készítette: Név kerület, Iskola</a:t>
            </a:r>
          </a:p>
        </p:txBody>
      </p:sp>
    </p:spTree>
    <p:extLst>
      <p:ext uri="{BB962C8B-B14F-4D97-AF65-F5344CB8AC3E}">
        <p14:creationId xmlns:p14="http://schemas.microsoft.com/office/powerpoint/2010/main" val="792708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1"/>
                            </p:stCondLst>
                            <p:childTnLst>
                              <p:par>
                                <p:cTn id="8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1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1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1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10000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740" y="2212852"/>
            <a:ext cx="2880000" cy="2432296"/>
          </a:xfrm>
          <a:prstGeom prst="rect">
            <a:avLst/>
          </a:prstGeom>
        </p:spPr>
      </p:pic>
      <p:sp>
        <p:nvSpPr>
          <p:cNvPr id="4" name="Szövegdoboz 3"/>
          <p:cNvSpPr txBox="1"/>
          <p:nvPr/>
        </p:nvSpPr>
        <p:spPr>
          <a:xfrm>
            <a:off x="2501153" y="1358153"/>
            <a:ext cx="231289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hu-HU" dirty="0"/>
              <a:t>Micro USB csatlakozó</a:t>
            </a:r>
          </a:p>
        </p:txBody>
      </p:sp>
      <p:cxnSp>
        <p:nvCxnSpPr>
          <p:cNvPr id="6" name="Egyenes összekötő nyíllal 5"/>
          <p:cNvCxnSpPr>
            <a:stCxn id="4" idx="2"/>
            <a:endCxn id="2" idx="0"/>
          </p:cNvCxnSpPr>
          <p:nvPr/>
        </p:nvCxnSpPr>
        <p:spPr>
          <a:xfrm flipH="1">
            <a:off x="3621740" y="1727485"/>
            <a:ext cx="35860" cy="48536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zövegdoboz 6"/>
          <p:cNvSpPr txBox="1"/>
          <p:nvPr/>
        </p:nvSpPr>
        <p:spPr>
          <a:xfrm>
            <a:off x="309283" y="1970168"/>
            <a:ext cx="162709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hu-HU" dirty="0"/>
              <a:t>A és B nyomógombok</a:t>
            </a:r>
          </a:p>
        </p:txBody>
      </p:sp>
      <p:cxnSp>
        <p:nvCxnSpPr>
          <p:cNvPr id="9" name="Szögletes összekötő 8"/>
          <p:cNvCxnSpPr>
            <a:endCxn id="2" idx="1"/>
          </p:cNvCxnSpPr>
          <p:nvPr/>
        </p:nvCxnSpPr>
        <p:spPr>
          <a:xfrm>
            <a:off x="1304365" y="2616499"/>
            <a:ext cx="877375" cy="812501"/>
          </a:xfrm>
          <a:prstGeom prst="bent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zögletes összekötő 21"/>
          <p:cNvCxnSpPr>
            <a:endCxn id="2" idx="3"/>
          </p:cNvCxnSpPr>
          <p:nvPr/>
        </p:nvCxnSpPr>
        <p:spPr>
          <a:xfrm>
            <a:off x="1940858" y="2086386"/>
            <a:ext cx="3120882" cy="1342614"/>
          </a:xfrm>
          <a:prstGeom prst="bentConnector3">
            <a:avLst>
              <a:gd name="adj1" fmla="val 107325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zövegdoboz 30"/>
          <p:cNvSpPr txBox="1"/>
          <p:nvPr/>
        </p:nvSpPr>
        <p:spPr>
          <a:xfrm>
            <a:off x="309283" y="3545218"/>
            <a:ext cx="162709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hu-HU" dirty="0"/>
              <a:t>5x5 LED mátrix</a:t>
            </a:r>
          </a:p>
        </p:txBody>
      </p:sp>
      <p:sp>
        <p:nvSpPr>
          <p:cNvPr id="32" name="Szövegdoboz 31"/>
          <p:cNvSpPr txBox="1"/>
          <p:nvPr/>
        </p:nvSpPr>
        <p:spPr>
          <a:xfrm>
            <a:off x="309284" y="4033777"/>
            <a:ext cx="1627094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hu-HU" dirty="0"/>
              <a:t>Digitális/analóg be- és kimenetek</a:t>
            </a:r>
          </a:p>
        </p:txBody>
      </p:sp>
      <p:cxnSp>
        <p:nvCxnSpPr>
          <p:cNvPr id="34" name="Egyenes összekötő nyíllal 33"/>
          <p:cNvCxnSpPr/>
          <p:nvPr/>
        </p:nvCxnSpPr>
        <p:spPr>
          <a:xfrm>
            <a:off x="1936377" y="3914550"/>
            <a:ext cx="1102658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gyenes összekötő nyíllal 34"/>
          <p:cNvCxnSpPr/>
          <p:nvPr/>
        </p:nvCxnSpPr>
        <p:spPr>
          <a:xfrm flipV="1">
            <a:off x="1949824" y="4262718"/>
            <a:ext cx="336176" cy="1938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zövegdoboz 36"/>
          <p:cNvSpPr txBox="1"/>
          <p:nvPr/>
        </p:nvSpPr>
        <p:spPr>
          <a:xfrm>
            <a:off x="1474111" y="5305274"/>
            <a:ext cx="162709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hu-HU" dirty="0"/>
              <a:t>NYÁK csatlakozók</a:t>
            </a:r>
          </a:p>
        </p:txBody>
      </p:sp>
      <p:cxnSp>
        <p:nvCxnSpPr>
          <p:cNvPr id="38" name="Egyenes összekötő nyíllal 37"/>
          <p:cNvCxnSpPr/>
          <p:nvPr/>
        </p:nvCxnSpPr>
        <p:spPr>
          <a:xfrm flipV="1">
            <a:off x="2164977" y="4645148"/>
            <a:ext cx="533978" cy="64513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gyenes összekötő nyíllal 39"/>
          <p:cNvCxnSpPr/>
          <p:nvPr/>
        </p:nvCxnSpPr>
        <p:spPr>
          <a:xfrm flipV="1">
            <a:off x="2164977" y="4660142"/>
            <a:ext cx="1126950" cy="64513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gyenes összekötő nyíllal 41"/>
          <p:cNvCxnSpPr>
            <a:stCxn id="37" idx="0"/>
          </p:cNvCxnSpPr>
          <p:nvPr/>
        </p:nvCxnSpPr>
        <p:spPr>
          <a:xfrm flipV="1">
            <a:off x="2287658" y="4660142"/>
            <a:ext cx="1695135" cy="64513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gyenes összekötő nyíllal 44"/>
          <p:cNvCxnSpPr>
            <a:stCxn id="37" idx="0"/>
          </p:cNvCxnSpPr>
          <p:nvPr/>
        </p:nvCxnSpPr>
        <p:spPr>
          <a:xfrm flipV="1">
            <a:off x="2287658" y="4630156"/>
            <a:ext cx="2240097" cy="67511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Szövegdoboz 30"/>
          <p:cNvSpPr txBox="1"/>
          <p:nvPr/>
        </p:nvSpPr>
        <p:spPr>
          <a:xfrm>
            <a:off x="3501299" y="5320268"/>
            <a:ext cx="1852366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Tápellátás külső eszköz számára</a:t>
            </a:r>
          </a:p>
        </p:txBody>
      </p:sp>
      <p:cxnSp>
        <p:nvCxnSpPr>
          <p:cNvPr id="49" name="Egyenes összekötő nyíllal 48"/>
          <p:cNvCxnSpPr/>
          <p:nvPr/>
        </p:nvCxnSpPr>
        <p:spPr>
          <a:xfrm flipV="1">
            <a:off x="1936377" y="4327884"/>
            <a:ext cx="877376" cy="18694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gyenes összekötő nyíllal 50"/>
          <p:cNvCxnSpPr/>
          <p:nvPr/>
        </p:nvCxnSpPr>
        <p:spPr>
          <a:xfrm flipV="1">
            <a:off x="1936376" y="4315697"/>
            <a:ext cx="1515853" cy="37412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gyenes összekötő nyíllal 54"/>
          <p:cNvCxnSpPr/>
          <p:nvPr/>
        </p:nvCxnSpPr>
        <p:spPr>
          <a:xfrm flipV="1">
            <a:off x="4027112" y="4327884"/>
            <a:ext cx="269572" cy="100707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gyenes összekötő nyíllal 57"/>
          <p:cNvCxnSpPr/>
          <p:nvPr/>
        </p:nvCxnSpPr>
        <p:spPr>
          <a:xfrm flipV="1">
            <a:off x="4563452" y="4327884"/>
            <a:ext cx="269572" cy="100707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zövegdoboz 19"/>
          <p:cNvSpPr txBox="1"/>
          <p:nvPr/>
        </p:nvSpPr>
        <p:spPr>
          <a:xfrm>
            <a:off x="592853" y="175206"/>
            <a:ext cx="1101876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sz="4400" b="1" dirty="0">
                <a:solidFill>
                  <a:srgbClr val="0000FF"/>
                </a:solidFill>
                <a:effectLst/>
              </a:rPr>
              <a:t>A MICRO:BIT ESZKÖZ RÉSZEI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482" y="1231421"/>
            <a:ext cx="6788298" cy="3600000"/>
          </a:xfrm>
          <a:prstGeom prst="rect">
            <a:avLst/>
          </a:prstGeom>
        </p:spPr>
      </p:pic>
      <p:sp>
        <p:nvSpPr>
          <p:cNvPr id="53" name="Akciógomb: Kezdő dia 52">
            <a:hlinkClick r:id="" action="ppaction://hlinkshowjump?jump=firstslide" highlightClick="1"/>
          </p:cNvPr>
          <p:cNvSpPr/>
          <p:nvPr/>
        </p:nvSpPr>
        <p:spPr>
          <a:xfrm>
            <a:off x="10582836" y="5582630"/>
            <a:ext cx="900000" cy="900000"/>
          </a:xfrm>
          <a:prstGeom prst="actionButtonHome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6894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0"/>
                            </p:stCondLst>
                            <p:childTnLst>
                              <p:par>
                                <p:cTn id="6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000"/>
                            </p:stCondLst>
                            <p:childTnLst>
                              <p:par>
                                <p:cTn id="6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000"/>
                            </p:stCondLst>
                            <p:childTnLst>
                              <p:par>
                                <p:cTn id="7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31" grpId="0" animBg="1"/>
      <p:bldP spid="32" grpId="0" animBg="1"/>
      <p:bldP spid="37" grpId="0" animBg="1"/>
      <p:bldP spid="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10000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205830" y="534790"/>
            <a:ext cx="7277006" cy="1311128"/>
          </a:xfr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hu-HU" b="1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MICRO:BIT PROGRAMOZÁS: KŐ, PAPÍR, OLLÓ</a:t>
            </a:r>
          </a:p>
        </p:txBody>
      </p:sp>
      <p:pic>
        <p:nvPicPr>
          <p:cNvPr id="3" name="Kép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587" y="2071585"/>
            <a:ext cx="3600000" cy="2952000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63" y="28658"/>
            <a:ext cx="3600000" cy="6750001"/>
          </a:xfrm>
          <a:prstGeom prst="rect">
            <a:avLst/>
          </a:prstGeom>
        </p:spPr>
      </p:pic>
      <p:pic>
        <p:nvPicPr>
          <p:cNvPr id="5" name="Kép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587" y="2071585"/>
            <a:ext cx="3600000" cy="2952000"/>
          </a:xfrm>
          <a:prstGeom prst="rect">
            <a:avLst/>
          </a:prstGeom>
        </p:spPr>
      </p:pic>
      <p:pic>
        <p:nvPicPr>
          <p:cNvPr id="7" name="Kép 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587" y="2071585"/>
            <a:ext cx="3600000" cy="2952000"/>
          </a:xfrm>
          <a:prstGeom prst="rect">
            <a:avLst/>
          </a:prstGeom>
        </p:spPr>
      </p:pic>
      <p:sp>
        <p:nvSpPr>
          <p:cNvPr id="8" name="Akciógomb: Tovább vagy Következő 7">
            <a:hlinkClick r:id="" action="ppaction://hlinkshowjump?jump=nextslide" highlightClick="1"/>
          </p:cNvPr>
          <p:cNvSpPr/>
          <p:nvPr/>
        </p:nvSpPr>
        <p:spPr>
          <a:xfrm>
            <a:off x="5222280" y="5132630"/>
            <a:ext cx="900000" cy="900000"/>
          </a:xfrm>
          <a:prstGeom prst="actionButtonForwardNex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Szövegdoboz 8"/>
          <p:cNvSpPr txBox="1"/>
          <p:nvPr/>
        </p:nvSpPr>
        <p:spPr>
          <a:xfrm>
            <a:off x="4941874" y="2757988"/>
            <a:ext cx="23397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Az animáció lejátszásához mindig ide kattints: </a:t>
            </a:r>
          </a:p>
        </p:txBody>
      </p:sp>
      <p:sp>
        <p:nvSpPr>
          <p:cNvPr id="10" name="Jobbra nyíl 9"/>
          <p:cNvSpPr/>
          <p:nvPr/>
        </p:nvSpPr>
        <p:spPr>
          <a:xfrm>
            <a:off x="6273810" y="3390815"/>
            <a:ext cx="661793" cy="58100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FF0000"/>
              </a:solidFill>
            </a:endParaRPr>
          </a:p>
        </p:txBody>
      </p:sp>
      <p:sp>
        <p:nvSpPr>
          <p:cNvPr id="11" name="Akciógomb: Kezdő dia 10">
            <a:hlinkClick r:id="" action="ppaction://hlinkshowjump?jump=firstslide" highlightClick="1"/>
          </p:cNvPr>
          <p:cNvSpPr/>
          <p:nvPr/>
        </p:nvSpPr>
        <p:spPr>
          <a:xfrm>
            <a:off x="10582836" y="5582630"/>
            <a:ext cx="900000" cy="900000"/>
          </a:xfrm>
          <a:prstGeom prst="actionButtonHome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7740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100000">
              <a:schemeClr val="accent1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784143" y="474307"/>
            <a:ext cx="7136642" cy="1325563"/>
          </a:xfr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/>
            <a:r>
              <a:rPr lang="hu-HU" b="1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MICRO:BIT PROGRAMOZÁS:</a:t>
            </a:r>
            <a:br>
              <a:rPr lang="hu-HU" b="1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hu-HU" b="1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JAVASCRIPT </a:t>
            </a:r>
            <a:r>
              <a:rPr lang="hu-HU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(kattints!)</a:t>
            </a:r>
          </a:p>
        </p:txBody>
      </p:sp>
      <p:graphicFrame>
        <p:nvGraphicFramePr>
          <p:cNvPr id="4" name="Tábláza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88787"/>
              </p:ext>
            </p:extLst>
          </p:nvPr>
        </p:nvGraphicFramePr>
        <p:xfrm>
          <a:off x="876000" y="2250503"/>
          <a:ext cx="10440000" cy="25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40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60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520000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50000"/>
                        </a:lnSpc>
                        <a:buClr>
                          <a:schemeClr val="tx1"/>
                        </a:buClr>
                        <a:buFont typeface="+mj-lt"/>
                        <a:buAutoNum type="arabicPeriod"/>
                      </a:pPr>
                      <a:r>
                        <a:rPr lang="hu-HU" sz="1800" b="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basic.showString</a:t>
                      </a:r>
                      <a:r>
                        <a:rPr lang="hu-HU" sz="1800" b="0" kern="1200" dirty="0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(</a:t>
                      </a:r>
                      <a:r>
                        <a:rPr lang="hu-HU" sz="1800" b="0" kern="1200" dirty="0">
                          <a:solidFill>
                            <a:srgbClr val="C00000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"Hello World!"</a:t>
                      </a:r>
                      <a:r>
                        <a:rPr lang="hu-HU" sz="1800" b="0" kern="1200" dirty="0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)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Clr>
                          <a:schemeClr val="tx1"/>
                        </a:buClr>
                        <a:buFont typeface="+mj-lt"/>
                        <a:buAutoNum type="arabicPeriod"/>
                      </a:pPr>
                      <a:r>
                        <a:rPr lang="hu-HU" sz="1800" b="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basic.forever</a:t>
                      </a:r>
                      <a:r>
                        <a:rPr lang="hu-HU" sz="1800" b="0" kern="1200" dirty="0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(</a:t>
                      </a:r>
                      <a:r>
                        <a:rPr lang="hu-HU" sz="1800" b="0" kern="1200" dirty="0" err="1">
                          <a:solidFill>
                            <a:srgbClr val="0000FF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function</a:t>
                      </a:r>
                      <a:r>
                        <a:rPr lang="hu-HU" sz="1800" b="0" kern="1200" dirty="0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 () {</a:t>
                      </a:r>
                    </a:p>
                    <a:p>
                      <a:pPr marL="811213" indent="-811213" algn="l">
                        <a:lnSpc>
                          <a:spcPct val="150000"/>
                        </a:lnSpc>
                        <a:buClr>
                          <a:schemeClr val="tx1"/>
                        </a:buClr>
                        <a:buFont typeface="+mj-lt"/>
                        <a:buAutoNum type="arabicPeriod"/>
                      </a:pPr>
                      <a:r>
                        <a:rPr lang="hu-HU" sz="1800" b="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basic.showIcon</a:t>
                      </a:r>
                      <a:r>
                        <a:rPr lang="hu-HU" sz="1800" b="0" kern="1200" dirty="0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(</a:t>
                      </a:r>
                      <a:r>
                        <a:rPr lang="hu-HU" sz="1800" b="0" kern="1200" dirty="0" err="1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IconNames.Happy</a:t>
                      </a:r>
                      <a:r>
                        <a:rPr lang="hu-HU" sz="1800" b="0" kern="1200" dirty="0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)</a:t>
                      </a:r>
                    </a:p>
                    <a:p>
                      <a:pPr marL="811213" indent="-811213" algn="l">
                        <a:lnSpc>
                          <a:spcPct val="150000"/>
                        </a:lnSpc>
                        <a:buClr>
                          <a:schemeClr val="tx1"/>
                        </a:buClr>
                        <a:buFont typeface="+mj-lt"/>
                        <a:buAutoNum type="arabicPeriod"/>
                      </a:pPr>
                      <a:r>
                        <a:rPr lang="hu-HU" sz="1800" b="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basic.showIcon</a:t>
                      </a:r>
                      <a:r>
                        <a:rPr lang="hu-HU" sz="1800" b="0" kern="1200" dirty="0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(</a:t>
                      </a:r>
                      <a:r>
                        <a:rPr lang="hu-HU" sz="1800" b="0" kern="1200" dirty="0" err="1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IconNames.Sad</a:t>
                      </a:r>
                      <a:r>
                        <a:rPr lang="hu-HU" sz="1800" b="0" kern="1200" dirty="0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)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Clr>
                          <a:schemeClr val="tx1"/>
                        </a:buClr>
                        <a:buFont typeface="+mj-lt"/>
                        <a:buAutoNum type="arabicPeriod"/>
                      </a:pPr>
                      <a:r>
                        <a:rPr lang="hu-HU" sz="1800" b="0" kern="1200" dirty="0"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Consolas" panose="020B0609020204030204" pitchFamily="49" charset="0"/>
                        </a:rPr>
                        <a:t>})</a:t>
                      </a:r>
                    </a:p>
                    <a:p>
                      <a:pPr algn="l"/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Kép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756" y="2274238"/>
            <a:ext cx="2160000" cy="246408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443" y="2313960"/>
            <a:ext cx="2880000" cy="2294069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378" y="2274238"/>
            <a:ext cx="2880000" cy="2333791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5161321" y="5842337"/>
            <a:ext cx="186935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u-HU" sz="6000" b="1" dirty="0">
                <a:ln w="0"/>
                <a:solidFill>
                  <a:srgbClr val="FF3A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VÉGE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314100" y="5473540"/>
            <a:ext cx="4136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/>
              <a:t>Források: </a:t>
            </a:r>
            <a:r>
              <a:rPr lang="hu-HU" sz="1200" dirty="0">
                <a:hlinkClick r:id="rId5"/>
              </a:rPr>
              <a:t>http://microbit.inf.elte.hu/segedanyagok/</a:t>
            </a:r>
            <a:r>
              <a:rPr lang="hu-HU" sz="1200" dirty="0"/>
              <a:t> </a:t>
            </a:r>
          </a:p>
        </p:txBody>
      </p:sp>
      <p:sp>
        <p:nvSpPr>
          <p:cNvPr id="11" name="Akciógomb: Kezdő dia 10">
            <a:hlinkClick r:id="" action="ppaction://hlinkshowjump?jump=firstslide" highlightClick="1"/>
          </p:cNvPr>
          <p:cNvSpPr/>
          <p:nvPr/>
        </p:nvSpPr>
        <p:spPr>
          <a:xfrm>
            <a:off x="10582836" y="5582630"/>
            <a:ext cx="900000" cy="900000"/>
          </a:xfrm>
          <a:prstGeom prst="actionButtonHome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120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86</Words>
  <Application>Microsoft Office PowerPoint</Application>
  <PresentationFormat>Szélesvásznú</PresentationFormat>
  <Paragraphs>24</Paragraphs>
  <Slides>4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Consolas</vt:lpstr>
      <vt:lpstr>Office-téma</vt:lpstr>
      <vt:lpstr>PowerPoint bemutató</vt:lpstr>
      <vt:lpstr>PowerPoint bemutató</vt:lpstr>
      <vt:lpstr>MICRO:BIT PROGRAMOZÁS: KŐ, PAPÍR, OLLÓ</vt:lpstr>
      <vt:lpstr>MICRO:BIT PROGRAMOZÁS: JAVASCRIPT (kattints!)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ILDIKO</dc:creator>
  <cp:lastModifiedBy>ILDIKO</cp:lastModifiedBy>
  <cp:revision>65</cp:revision>
  <dcterms:created xsi:type="dcterms:W3CDTF">2019-11-04T09:17:16Z</dcterms:created>
  <dcterms:modified xsi:type="dcterms:W3CDTF">2020-01-15T19:36:02Z</dcterms:modified>
</cp:coreProperties>
</file>