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1" r:id="rId4"/>
    <p:sldId id="258" r:id="rId5"/>
    <p:sldId id="262" r:id="rId6"/>
    <p:sldId id="263" r:id="rId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00C36-F429-4976-8561-9BD1FC87C314}" type="datetimeFigureOut">
              <a:rPr lang="hu-HU" smtClean="0"/>
              <a:t>2020.02.23.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AAE0B-84FC-4522-96DD-C40AD9EE3C8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35560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AAE0B-84FC-4522-96DD-C40AD9EE3C8C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962784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AAE0B-84FC-4522-96DD-C40AD9EE3C8C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78145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AAE0B-84FC-4522-96DD-C40AD9EE3C8C}" type="slidenum">
              <a:rPr lang="hu-HU" smtClean="0"/>
              <a:t>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57234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F15B7-1FDD-430D-9FAD-A4F3B01ABF01}" type="datetime1">
              <a:rPr lang="hu-HU" smtClean="0"/>
              <a:t>2020.02.23.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25446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68427-3C02-42F0-A646-BD438E24C7AD}" type="datetime1">
              <a:rPr lang="hu-HU" smtClean="0"/>
              <a:t>2020.02.23.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14742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7DADA-1482-4DA3-AA6D-E596EBE17ACC}" type="datetime1">
              <a:rPr lang="hu-HU" smtClean="0"/>
              <a:t>2020.02.23.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745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0E9FD-D8A4-4253-8853-AE8C5AE7438A}" type="datetime1">
              <a:rPr lang="hu-HU" smtClean="0"/>
              <a:t>2020.02.23.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6713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D4C73-3C63-443F-AF79-41FE3334CA6B}" type="datetime1">
              <a:rPr lang="hu-HU" smtClean="0"/>
              <a:t>2020.02.23.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4296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35EE2-6CE3-4844-9E41-65115AEFB089}" type="datetime1">
              <a:rPr lang="hu-HU" smtClean="0"/>
              <a:t>2020.02.23.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9125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68176-31A4-472B-AC72-F25A6F8C1B6B}" type="datetime1">
              <a:rPr lang="hu-HU" smtClean="0"/>
              <a:t>2020.02.23.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5747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B15FC-9983-4B2E-A5FB-FD2E6FE04B6A}" type="datetime1">
              <a:rPr lang="hu-HU" smtClean="0"/>
              <a:t>2020.02.23.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9688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43D6F-DB13-4CE5-8B50-BB16A704A9BB}" type="datetime1">
              <a:rPr lang="hu-HU" smtClean="0"/>
              <a:t>2020.02.23.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7123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ED69E-3BCE-40F4-988D-2A8183279EC3}" type="datetime1">
              <a:rPr lang="hu-HU" smtClean="0"/>
              <a:t>2020.02.23.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4121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D5CD8-9A1B-422D-B12C-DE78CD73B56A}" type="datetime1">
              <a:rPr lang="hu-HU" smtClean="0"/>
              <a:t>2020.02.23.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2505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A7B4D9-301F-4A8C-8567-9F1C2586F52A}" type="datetime1">
              <a:rPr lang="hu-HU" smtClean="0"/>
              <a:t>2020.02.23.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u-HU" smtClean="0"/>
              <a:t>Készítette: Név Kerület Iskola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59FA3-4AB2-4896-B56A-E096D2A9026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22678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00250" y="551696"/>
            <a:ext cx="9144000" cy="1381360"/>
          </a:xfrm>
        </p:spPr>
        <p:txBody>
          <a:bodyPr>
            <a:normAutofit/>
          </a:bodyPr>
          <a:lstStyle/>
          <a:p>
            <a:r>
              <a:rPr lang="el-GR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Τὰ ὈΛΥΜΠΙΑ</a:t>
            </a:r>
            <a:endParaRPr lang="hu-H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760172" y="1933056"/>
            <a:ext cx="9144000" cy="1655762"/>
          </a:xfrm>
        </p:spPr>
        <p:txBody>
          <a:bodyPr>
            <a:normAutofit/>
          </a:bodyPr>
          <a:lstStyle/>
          <a:p>
            <a:pPr>
              <a:lnSpc>
                <a:spcPct val="114000"/>
              </a:lnSpc>
            </a:pPr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…az ókori görög olimpiákról:</a:t>
            </a:r>
            <a:br>
              <a:rPr lang="hu-HU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</a:br>
            <a:r>
              <a:rPr lang="hu-HU" b="1" dirty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i. e. 776 - i. sz. 393</a:t>
            </a:r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 </a:t>
            </a:r>
            <a:endParaRPr lang="hu-HU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5443929" y="4407108"/>
            <a:ext cx="1633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Kattints!</a:t>
            </a:r>
            <a:endParaRPr lang="hu-HU" sz="24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pic>
        <p:nvPicPr>
          <p:cNvPr id="12" name="Kép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000" y="447746"/>
            <a:ext cx="7200000" cy="5962509"/>
          </a:xfrm>
          <a:prstGeom prst="snip2SameRect">
            <a:avLst/>
          </a:prstGeom>
        </p:spPr>
      </p:pic>
      <p:sp>
        <p:nvSpPr>
          <p:cNvPr id="7" name="Ellipszis 6"/>
          <p:cNvSpPr/>
          <p:nvPr/>
        </p:nvSpPr>
        <p:spPr>
          <a:xfrm>
            <a:off x="3747541" y="3621689"/>
            <a:ext cx="839449" cy="3147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22032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ekerekített téglalap 11"/>
          <p:cNvSpPr/>
          <p:nvPr/>
        </p:nvSpPr>
        <p:spPr>
          <a:xfrm>
            <a:off x="336000" y="369000"/>
            <a:ext cx="11520000" cy="6120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83233" y="228601"/>
            <a:ext cx="7951485" cy="1462088"/>
          </a:xfrm>
        </p:spPr>
        <p:txBody>
          <a:bodyPr>
            <a:normAutofit/>
          </a:bodyPr>
          <a:lstStyle/>
          <a:p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…az első játék,</a:t>
            </a:r>
            <a:br>
              <a:rPr lang="hu-H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</a:br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 amiről írásos emlék maradt</a:t>
            </a: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mpus Sans ITC" panose="04020404030D07020202" pitchFamily="82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782235" y="4264999"/>
            <a:ext cx="6409765" cy="1866391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hu-HU" sz="2400" dirty="0" smtClean="0"/>
              <a:t>Egy napos volt, amelyen az egyetlen versenyszám a stadionfutás volt.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hu-HU" sz="2400" dirty="0"/>
              <a:t>A sportolók általában meztelenül játszottak, </a:t>
            </a:r>
            <a:br>
              <a:rPr lang="hu-HU" sz="2400" dirty="0"/>
            </a:br>
            <a:r>
              <a:rPr lang="hu-HU" sz="2400" dirty="0"/>
              <a:t>nők nézőként sem vehettek részt rajta.</a:t>
            </a:r>
          </a:p>
          <a:p>
            <a:pPr marL="0" indent="0">
              <a:lnSpc>
                <a:spcPct val="100000"/>
              </a:lnSpc>
              <a:buNone/>
            </a:pPr>
            <a:endParaRPr lang="hu-HU" sz="2400" dirty="0" smtClean="0"/>
          </a:p>
          <a:p>
            <a:pPr marL="0" indent="0">
              <a:lnSpc>
                <a:spcPct val="100000"/>
              </a:lnSpc>
              <a:buNone/>
            </a:pPr>
            <a:endParaRPr lang="hu-HU" sz="2400" dirty="0"/>
          </a:p>
        </p:txBody>
      </p:sp>
      <p:sp>
        <p:nvSpPr>
          <p:cNvPr id="4" name="Szalag felülnézetben 3"/>
          <p:cNvSpPr/>
          <p:nvPr/>
        </p:nvSpPr>
        <p:spPr>
          <a:xfrm>
            <a:off x="8834718" y="365125"/>
            <a:ext cx="2519082" cy="1100604"/>
          </a:xfrm>
          <a:prstGeom prst="ribbon2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i. e. 776</a:t>
            </a:r>
            <a:endParaRPr lang="hu-HU" sz="24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8610600" y="6446836"/>
            <a:ext cx="2743200" cy="365125"/>
          </a:xfrm>
        </p:spPr>
        <p:txBody>
          <a:bodyPr vert="horz" lIns="91440" tIns="45720" rIns="91440" bIns="45720" rtlCol="0" anchor="ctr"/>
          <a:lstStyle/>
          <a:p>
            <a:pPr algn="ctr"/>
            <a:fld id="{32F59FA3-4AB2-4896-B56A-E096D2A9026B}" type="slidenum">
              <a:rPr lang="hu-HU" sz="1800" b="1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pPr algn="ctr"/>
              <a:t>2</a:t>
            </a:fld>
            <a:endParaRPr lang="hu-HU" sz="18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470646" y="2042966"/>
            <a:ext cx="6064625" cy="955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hu-HU"/>
            </a:defPPr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/>
            </a:lvl1pPr>
          </a:lstStyle>
          <a:p>
            <a:pPr>
              <a:lnSpc>
                <a:spcPct val="100000"/>
              </a:lnSpc>
            </a:pPr>
            <a:r>
              <a:rPr lang="hu-HU" sz="2400" dirty="0"/>
              <a:t>Többféle mítosz maradt fenn a játékok történelmi eredetére vonatkozóan.</a:t>
            </a: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233" y="3460981"/>
            <a:ext cx="4320000" cy="23261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276" y="1874080"/>
            <a:ext cx="2373627" cy="432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8326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xit" presetSubtype="2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ekerekített téglalap 10"/>
          <p:cNvSpPr/>
          <p:nvPr/>
        </p:nvSpPr>
        <p:spPr>
          <a:xfrm>
            <a:off x="336000" y="369000"/>
            <a:ext cx="11520000" cy="6120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885329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…a győztesek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890279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hu-HU" sz="2400" dirty="0" smtClean="0"/>
              <a:t>Csak </a:t>
            </a:r>
            <a:r>
              <a:rPr lang="hu-HU" sz="2400" dirty="0"/>
              <a:t>az első helyezettek jutalma </a:t>
            </a:r>
            <a:r>
              <a:rPr lang="hu-HU" sz="2400" dirty="0" smtClean="0"/>
              <a:t>olajág, babérkoszorú, teljes ellátás volt a városállamukban. Szobrot készítettek róluk, költők énekelték meg dicsőségüket.</a:t>
            </a: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>
          <a:xfrm>
            <a:off x="8610600" y="6451057"/>
            <a:ext cx="2743200" cy="365125"/>
          </a:xfrm>
        </p:spPr>
        <p:txBody>
          <a:bodyPr vert="horz" lIns="91440" tIns="45720" rIns="91440" bIns="45720" rtlCol="0" anchor="ctr"/>
          <a:lstStyle/>
          <a:p>
            <a:pPr algn="ctr"/>
            <a:fld id="{32F59FA3-4AB2-4896-B56A-E096D2A9026B}" type="slidenum">
              <a:rPr lang="hu-HU" sz="1800" b="1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pPr algn="ctr"/>
              <a:t>3</a:t>
            </a:fld>
            <a:endParaRPr lang="hu-HU" sz="18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6" name="Szalag felülnézetben 5"/>
          <p:cNvSpPr/>
          <p:nvPr/>
        </p:nvSpPr>
        <p:spPr>
          <a:xfrm>
            <a:off x="8834718" y="365125"/>
            <a:ext cx="2519082" cy="1100604"/>
          </a:xfrm>
          <a:prstGeom prst="ribbon2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i. e. 724</a:t>
            </a:r>
            <a:endParaRPr lang="hu-HU" sz="24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6059606" y="3392142"/>
            <a:ext cx="57127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dirty="0"/>
              <a:t>Az újkori olimpiák ettől eltérő felfogását </a:t>
            </a:r>
            <a:r>
              <a:rPr lang="hu-HU" sz="2400" dirty="0" err="1"/>
              <a:t>Ethelbert</a:t>
            </a:r>
            <a:r>
              <a:rPr lang="hu-HU" sz="2400" dirty="0"/>
              <a:t> </a:t>
            </a:r>
            <a:r>
              <a:rPr lang="hu-HU" sz="2400" dirty="0" err="1"/>
              <a:t>Talbot</a:t>
            </a:r>
            <a:r>
              <a:rPr lang="hu-HU" sz="2400" dirty="0"/>
              <a:t>, amerikai érsek a következőképpen fogalmazta meg </a:t>
            </a:r>
            <a:r>
              <a:rPr lang="hu-HU" sz="2400" dirty="0" smtClean="0"/>
              <a:t>1908-ban:</a:t>
            </a:r>
            <a:endParaRPr lang="hu-HU" sz="2400" i="1" dirty="0"/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075800"/>
            <a:ext cx="5002103" cy="2880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Téglalap 8"/>
          <p:cNvSpPr/>
          <p:nvPr/>
        </p:nvSpPr>
        <p:spPr>
          <a:xfrm>
            <a:off x="5633485" y="4952367"/>
            <a:ext cx="6448175" cy="4893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14000"/>
              </a:lnSpc>
            </a:pPr>
            <a:r>
              <a:rPr lang="hu-HU" sz="2400" i="1" dirty="0" smtClean="0"/>
              <a:t>„</a:t>
            </a:r>
            <a:r>
              <a:rPr lang="hu-HU" sz="2400" i="1" dirty="0"/>
              <a:t>Nem a győzelem, hanem a részvétel a fontos!”</a:t>
            </a:r>
          </a:p>
        </p:txBody>
      </p:sp>
    </p:spTree>
    <p:extLst>
      <p:ext uri="{BB962C8B-B14F-4D97-AF65-F5344CB8AC3E}">
        <p14:creationId xmlns:p14="http://schemas.microsoft.com/office/powerpoint/2010/main" val="264974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ekerekített téglalap 10"/>
          <p:cNvSpPr/>
          <p:nvPr/>
        </p:nvSpPr>
        <p:spPr>
          <a:xfrm>
            <a:off x="336000" y="369000"/>
            <a:ext cx="11520000" cy="6120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7606553" cy="1325563"/>
          </a:xfrm>
        </p:spPr>
        <p:txBody>
          <a:bodyPr/>
          <a:lstStyle/>
          <a:p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…a versenyszámok szaporodása</a:t>
            </a: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mpus Sans ITC" panose="04020404030D07020202" pitchFamily="82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48234" y="1764927"/>
            <a:ext cx="4386634" cy="302876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hu-HU" sz="2400" dirty="0" smtClean="0"/>
              <a:t>Három féle </a:t>
            </a:r>
            <a:r>
              <a:rPr lang="hu-HU" sz="2400" dirty="0" smtClean="0"/>
              <a:t>futás volt:</a:t>
            </a:r>
            <a:endParaRPr lang="hu-HU" sz="2400" dirty="0" smtClean="0"/>
          </a:p>
          <a:p>
            <a:pPr lvl="1">
              <a:lnSpc>
                <a:spcPct val="110000"/>
              </a:lnSpc>
              <a:buFont typeface="Webdings" panose="05030102010509060703" pitchFamily="18" charset="2"/>
              <a:buChar char=""/>
            </a:pPr>
            <a:r>
              <a:rPr lang="hu-HU" dirty="0" smtClean="0"/>
              <a:t>Stadionfutás: 1 stadionhossz kb. 192,27 m</a:t>
            </a:r>
          </a:p>
          <a:p>
            <a:pPr lvl="1">
              <a:lnSpc>
                <a:spcPct val="110000"/>
              </a:lnSpc>
              <a:buFont typeface="Webdings" panose="05030102010509060703" pitchFamily="18" charset="2"/>
              <a:buChar char=""/>
            </a:pPr>
            <a:r>
              <a:rPr lang="hu-HU" dirty="0" smtClean="0"/>
              <a:t>Kettős stadionfutás:</a:t>
            </a:r>
            <a:br>
              <a:rPr lang="hu-HU" dirty="0" smtClean="0"/>
            </a:br>
            <a:r>
              <a:rPr lang="hu-HU" dirty="0" smtClean="0"/>
              <a:t>kb. 384,54 m</a:t>
            </a:r>
          </a:p>
          <a:p>
            <a:pPr lvl="1">
              <a:lnSpc>
                <a:spcPct val="110000"/>
              </a:lnSpc>
              <a:buFont typeface="Webdings" panose="05030102010509060703" pitchFamily="18" charset="2"/>
              <a:buChar char=""/>
            </a:pPr>
            <a:r>
              <a:rPr lang="hu-HU" dirty="0" smtClean="0"/>
              <a:t>Hosszú távfutás: változó, volt, hogy 7 stadion hossz</a:t>
            </a:r>
          </a:p>
          <a:p>
            <a:pPr marL="0" indent="0">
              <a:lnSpc>
                <a:spcPct val="114000"/>
              </a:lnSpc>
              <a:buNone/>
            </a:pPr>
            <a:endParaRPr lang="hu-HU" sz="2400" dirty="0" smtClean="0"/>
          </a:p>
          <a:p>
            <a:pPr>
              <a:lnSpc>
                <a:spcPct val="114000"/>
              </a:lnSpc>
            </a:pPr>
            <a:endParaRPr lang="hu-HU" sz="2400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 vert="horz" lIns="91440" tIns="45720" rIns="91440" bIns="45720" rtlCol="0" anchor="ctr"/>
          <a:lstStyle/>
          <a:p>
            <a:pPr algn="ctr"/>
            <a:fld id="{32F59FA3-4AB2-4896-B56A-E096D2A9026B}" type="slidenum">
              <a:rPr lang="hu-HU" sz="1800" b="1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pPr algn="ctr"/>
              <a:t>4</a:t>
            </a:fld>
            <a:endParaRPr lang="hu-HU" sz="18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6" name="Szalag felülnézetben 5"/>
          <p:cNvSpPr/>
          <p:nvPr/>
        </p:nvSpPr>
        <p:spPr>
          <a:xfrm>
            <a:off x="8834718" y="365125"/>
            <a:ext cx="2519082" cy="1100604"/>
          </a:xfrm>
          <a:prstGeom prst="ribbon2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i. e. 720</a:t>
            </a:r>
            <a:endParaRPr lang="hu-HU" sz="24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7" name="Szalag felülnézetben 6"/>
          <p:cNvSpPr/>
          <p:nvPr/>
        </p:nvSpPr>
        <p:spPr>
          <a:xfrm>
            <a:off x="8946777" y="4793690"/>
            <a:ext cx="2519082" cy="1100604"/>
          </a:xfrm>
          <a:prstGeom prst="ribbon2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i. e. 708</a:t>
            </a:r>
            <a:endParaRPr lang="hu-HU" sz="24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pic>
        <p:nvPicPr>
          <p:cNvPr id="8" name="Kép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4834" y="1894962"/>
            <a:ext cx="6120000" cy="2784598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10" name="Téglalap 9"/>
          <p:cNvSpPr/>
          <p:nvPr/>
        </p:nvSpPr>
        <p:spPr>
          <a:xfrm>
            <a:off x="156882" y="4997964"/>
            <a:ext cx="78844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hu-HU" sz="2400" dirty="0" smtClean="0"/>
              <a:t>I.e</a:t>
            </a:r>
            <a:r>
              <a:rPr lang="hu-HU" sz="2400" dirty="0"/>
              <a:t>. </a:t>
            </a:r>
            <a:r>
              <a:rPr lang="hu-HU" sz="2400" dirty="0" smtClean="0"/>
              <a:t>708-tól öttusa is:</a:t>
            </a:r>
            <a:endParaRPr lang="hu-HU" sz="2400" dirty="0"/>
          </a:p>
          <a:p>
            <a:pPr lvl="1"/>
            <a:r>
              <a:rPr lang="hu-HU" sz="2400" dirty="0"/>
              <a:t>diszkoszvetés, gerelyhajítás, </a:t>
            </a:r>
            <a:r>
              <a:rPr lang="hu-HU" sz="2400" dirty="0" smtClean="0"/>
              <a:t>távolugrás, futás, birkózás</a:t>
            </a: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val="147141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ekerekített téglalap 11"/>
          <p:cNvSpPr/>
          <p:nvPr/>
        </p:nvSpPr>
        <p:spPr>
          <a:xfrm>
            <a:off x="336000" y="369000"/>
            <a:ext cx="11520000" cy="6120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…hossza 5 naposra növekedett</a:t>
            </a: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mpus Sans ITC" panose="04020404030D07020202" pitchFamily="82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25589" y="1620848"/>
            <a:ext cx="6856828" cy="3756370"/>
          </a:xfrm>
        </p:spPr>
        <p:txBody>
          <a:bodyPr>
            <a:noAutofit/>
          </a:bodyPr>
          <a:lstStyle/>
          <a:p>
            <a:pPr marL="355600" indent="-360000">
              <a:lnSpc>
                <a:spcPct val="100000"/>
              </a:lnSpc>
              <a:buFont typeface="Webdings" panose="05030102010509060703" pitchFamily="18" charset="2"/>
              <a:buChar char=""/>
            </a:pPr>
            <a:r>
              <a:rPr lang="hu-HU" sz="2400" dirty="0" smtClean="0"/>
              <a:t>I. e. 688-ban már kettő napig versenyeztek</a:t>
            </a:r>
          </a:p>
          <a:p>
            <a:pPr marL="355600" indent="-360000">
              <a:lnSpc>
                <a:spcPct val="100000"/>
              </a:lnSpc>
              <a:buFont typeface="Webdings" panose="05030102010509060703" pitchFamily="18" charset="2"/>
              <a:buChar char=""/>
            </a:pPr>
            <a:r>
              <a:rPr lang="hu-HU" sz="2400" dirty="0" smtClean="0"/>
              <a:t>Bevezették az ökölvívást, 8 év múlva a </a:t>
            </a:r>
            <a:r>
              <a:rPr lang="hu-HU" sz="2400" dirty="0" err="1" smtClean="0"/>
              <a:t>négyesfogat</a:t>
            </a:r>
            <a:r>
              <a:rPr lang="hu-HU" sz="2400" dirty="0" smtClean="0"/>
              <a:t> hajtást, később a versenylovaglást és 44 év múlva a pankrációt  is.</a:t>
            </a:r>
          </a:p>
          <a:p>
            <a:pPr marL="355600" indent="-360000">
              <a:lnSpc>
                <a:spcPct val="100000"/>
              </a:lnSpc>
              <a:buFont typeface="Webdings" panose="05030102010509060703" pitchFamily="18" charset="2"/>
              <a:buChar char=""/>
            </a:pPr>
            <a:r>
              <a:rPr lang="hu-HU" sz="2400" dirty="0"/>
              <a:t>I. e. </a:t>
            </a:r>
            <a:r>
              <a:rPr lang="hu-HU" sz="2400" dirty="0" smtClean="0"/>
              <a:t>520-ban a fegyveres futással tízre nőtt a versenyszámok száma és öt napra a verseny ideje.</a:t>
            </a:r>
          </a:p>
          <a:p>
            <a:pPr marL="355600" indent="-360000">
              <a:lnSpc>
                <a:spcPct val="100000"/>
              </a:lnSpc>
              <a:buFont typeface="Webdings" panose="05030102010509060703" pitchFamily="18" charset="2"/>
              <a:buChar char=""/>
            </a:pPr>
            <a:r>
              <a:rPr lang="hu-HU" sz="2400" dirty="0" smtClean="0"/>
              <a:t>Az első napon eskütétel és istentisztelet, az ötödik napon lakoma és istentisztelet volt.</a:t>
            </a:r>
          </a:p>
          <a:p>
            <a:pPr>
              <a:lnSpc>
                <a:spcPct val="100000"/>
              </a:lnSpc>
            </a:pPr>
            <a:endParaRPr lang="hu-HU" sz="2400" dirty="0" smtClean="0"/>
          </a:p>
          <a:p>
            <a:pPr>
              <a:lnSpc>
                <a:spcPct val="100000"/>
              </a:lnSpc>
            </a:pPr>
            <a:endParaRPr lang="hu-HU" sz="2400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>
          <a:xfrm>
            <a:off x="8688832" y="6422946"/>
            <a:ext cx="2743200" cy="365125"/>
          </a:xfrm>
        </p:spPr>
        <p:txBody>
          <a:bodyPr vert="horz" lIns="91440" tIns="45720" rIns="91440" bIns="45720" rtlCol="0" anchor="ctr"/>
          <a:lstStyle/>
          <a:p>
            <a:pPr algn="ctr"/>
            <a:fld id="{32F59FA3-4AB2-4896-B56A-E096D2A9026B}" type="slidenum">
              <a:rPr lang="hu-HU" sz="1800" b="1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pPr algn="ctr"/>
              <a:t>5</a:t>
            </a:fld>
            <a:endParaRPr lang="hu-HU" sz="18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6" name="Szalag felülnézetben 5"/>
          <p:cNvSpPr/>
          <p:nvPr/>
        </p:nvSpPr>
        <p:spPr>
          <a:xfrm>
            <a:off x="8834718" y="365125"/>
            <a:ext cx="2519082" cy="1100604"/>
          </a:xfrm>
          <a:prstGeom prst="ribbon2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i. e. 688</a:t>
            </a:r>
            <a:endParaRPr lang="hu-HU" sz="24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7" name="Szalag felülnézetben 6"/>
          <p:cNvSpPr/>
          <p:nvPr/>
        </p:nvSpPr>
        <p:spPr>
          <a:xfrm>
            <a:off x="8834718" y="4822238"/>
            <a:ext cx="2519082" cy="1100604"/>
          </a:xfrm>
          <a:prstGeom prst="ribbon2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i. e. 520</a:t>
            </a:r>
            <a:endParaRPr lang="hu-HU" sz="24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622509" y="5381093"/>
            <a:ext cx="765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A diasor információi, képei az internetről származnak, bár időnként egymásnak ellentmondó adatok között kell eligazodni. </a:t>
            </a:r>
            <a:endParaRPr lang="hu-HU" dirty="0"/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29" b="98300" l="9973" r="8989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1465729"/>
            <a:ext cx="2899665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044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Lekerekített téglalap 15"/>
          <p:cNvSpPr/>
          <p:nvPr/>
        </p:nvSpPr>
        <p:spPr>
          <a:xfrm>
            <a:off x="336000" y="369000"/>
            <a:ext cx="11520000" cy="61200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01472" y="321212"/>
            <a:ext cx="7772400" cy="2514553"/>
          </a:xfrm>
        </p:spPr>
        <p:txBody>
          <a:bodyPr>
            <a:noAutofit/>
          </a:bodyPr>
          <a:lstStyle/>
          <a:p>
            <a:pPr algn="ctr"/>
            <a:r>
              <a:rPr lang="hu-HU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empus Sans ITC" panose="04020404030D07020202" pitchFamily="82" charset="0"/>
              </a:rPr>
              <a:t>A Zeusz tiszteletére rendezett vallási ünnepnek a kereszténység terjesztése vetett véget </a:t>
            </a:r>
            <a:endParaRPr lang="hu-HU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empus Sans ITC" panose="04020404030D07020202" pitchFamily="82" charset="0"/>
            </a:endParaRPr>
          </a:p>
        </p:txBody>
      </p:sp>
      <p:sp>
        <p:nvSpPr>
          <p:cNvPr id="6" name="Szalag felülnézetben 5"/>
          <p:cNvSpPr/>
          <p:nvPr/>
        </p:nvSpPr>
        <p:spPr>
          <a:xfrm>
            <a:off x="8834718" y="365125"/>
            <a:ext cx="2519082" cy="1100604"/>
          </a:xfrm>
          <a:prstGeom prst="ribbon2">
            <a:avLst/>
          </a:prstGeom>
          <a:solidFill>
            <a:schemeClr val="accent2">
              <a:lumMod val="5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2400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i. e. 393</a:t>
            </a:r>
            <a:endParaRPr lang="hu-HU" sz="24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048" y="1990449"/>
            <a:ext cx="3356557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>
          <a:xfrm>
            <a:off x="8633100" y="6455457"/>
            <a:ext cx="2743200" cy="365125"/>
          </a:xfrm>
        </p:spPr>
        <p:txBody>
          <a:bodyPr vert="horz" lIns="91440" tIns="45720" rIns="91440" bIns="45720" rtlCol="0" anchor="ctr"/>
          <a:lstStyle/>
          <a:p>
            <a:pPr algn="ctr"/>
            <a:fld id="{32F59FA3-4AB2-4896-B56A-E096D2A9026B}" type="slidenum">
              <a:rPr lang="hu-HU" sz="1800" b="1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pPr algn="ctr"/>
              <a:t>6</a:t>
            </a:fld>
            <a:endParaRPr lang="hu-HU" sz="1800" b="1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455" y="2879678"/>
            <a:ext cx="401195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Szövegdoboz 11"/>
          <p:cNvSpPr txBox="1"/>
          <p:nvPr/>
        </p:nvSpPr>
        <p:spPr>
          <a:xfrm>
            <a:off x="1138456" y="5554597"/>
            <a:ext cx="3924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 smtClean="0"/>
              <a:t>Zeusz szobra az ókori világ 7 csodájának egyike volt.</a:t>
            </a:r>
            <a:endParaRPr lang="hu-HU" sz="2400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5707402" y="4516465"/>
            <a:ext cx="62912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dirty="0" smtClean="0"/>
              <a:t>A szobrot Pheidiasz készítette </a:t>
            </a:r>
            <a:r>
              <a:rPr lang="hu-HU" sz="2400" dirty="0"/>
              <a:t>O</a:t>
            </a:r>
            <a:r>
              <a:rPr lang="hu-HU" sz="2400" dirty="0" smtClean="0"/>
              <a:t>lümpiában. Műhelyét keresztény templommá alakították át. I. sz. VI. században egy földrengés okozott végleges károkat az ókori olimpiák híres színhelyén. </a:t>
            </a:r>
            <a:endParaRPr lang="hu-HU" sz="2400" dirty="0"/>
          </a:p>
        </p:txBody>
      </p:sp>
      <p:sp>
        <p:nvSpPr>
          <p:cNvPr id="15" name="Élőláb helye 14"/>
          <p:cNvSpPr>
            <a:spLocks noGrp="1"/>
          </p:cNvSpPr>
          <p:nvPr>
            <p:ph type="ftr" sz="quarter" idx="11"/>
          </p:nvPr>
        </p:nvSpPr>
        <p:spPr>
          <a:xfrm>
            <a:off x="4038600" y="6427813"/>
            <a:ext cx="4114800" cy="365125"/>
          </a:xfrm>
        </p:spPr>
        <p:txBody>
          <a:bodyPr/>
          <a:lstStyle/>
          <a:p>
            <a:r>
              <a:rPr lang="hu-HU" sz="1800" b="1" dirty="0" smtClean="0">
                <a:solidFill>
                  <a:schemeClr val="accent2">
                    <a:lumMod val="75000"/>
                  </a:schemeClr>
                </a:solidFill>
                <a:latin typeface="Tempus Sans ITC" panose="04020404030D07020202" pitchFamily="82" charset="0"/>
              </a:rPr>
              <a:t>Készítette: Név</a:t>
            </a:r>
            <a:endParaRPr lang="hu-HU" sz="1800" b="1" dirty="0">
              <a:solidFill>
                <a:schemeClr val="accent2">
                  <a:lumMod val="75000"/>
                </a:schemeClr>
              </a:solidFill>
              <a:latin typeface="Tempus Sans ITC" panose="04020404030D070202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830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6947659828C996469AF48C98692AF446" ma:contentTypeVersion="13" ma:contentTypeDescription="Új dokumentum létrehozása." ma:contentTypeScope="" ma:versionID="21721a92d4417f502b3743f1ef62557c">
  <xsd:schema xmlns:xsd="http://www.w3.org/2001/XMLSchema" xmlns:xs="http://www.w3.org/2001/XMLSchema" xmlns:p="http://schemas.microsoft.com/office/2006/metadata/properties" xmlns:ns2="17775fef-8896-4b3a-9dad-8cf7e48f8099" xmlns:ns3="452ced7b-ebfc-4c1f-aede-5342ff11b7c8" targetNamespace="http://schemas.microsoft.com/office/2006/metadata/properties" ma:root="true" ma:fieldsID="b4aa9f02b09203fffc1ac373c451e960" ns2:_="" ns3:_="">
    <xsd:import namespace="17775fef-8896-4b3a-9dad-8cf7e48f8099"/>
    <xsd:import namespace="452ced7b-ebfc-4c1f-aede-5342ff11b7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D_x00e1_tum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775fef-8896-4b3a-9dad-8cf7e48f80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_x00e1_tum" ma:index="20" nillable="true" ma:displayName="Dátum" ma:format="DateTime" ma:internalName="D_x00e1_tum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2ced7b-ebfc-4c1f-aede-5342ff11b7c8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Résztvevők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Megosztva részletekkel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_x00e1_tum xmlns="17775fef-8896-4b3a-9dad-8cf7e48f8099" xsi:nil="true"/>
  </documentManagement>
</p:properties>
</file>

<file path=customXml/itemProps1.xml><?xml version="1.0" encoding="utf-8"?>
<ds:datastoreItem xmlns:ds="http://schemas.openxmlformats.org/officeDocument/2006/customXml" ds:itemID="{D18B324B-6B55-44B2-AE74-E73E452F9EA2}"/>
</file>

<file path=customXml/itemProps2.xml><?xml version="1.0" encoding="utf-8"?>
<ds:datastoreItem xmlns:ds="http://schemas.openxmlformats.org/officeDocument/2006/customXml" ds:itemID="{AA9D9529-82E6-46BD-BA20-5BD5F93C8B3D}"/>
</file>

<file path=customXml/itemProps3.xml><?xml version="1.0" encoding="utf-8"?>
<ds:datastoreItem xmlns:ds="http://schemas.openxmlformats.org/officeDocument/2006/customXml" ds:itemID="{386D9A7A-CF41-4FE6-A6B1-A9675364AA51}"/>
</file>

<file path=docProps/app.xml><?xml version="1.0" encoding="utf-8"?>
<Properties xmlns="http://schemas.openxmlformats.org/officeDocument/2006/extended-properties" xmlns:vt="http://schemas.openxmlformats.org/officeDocument/2006/docPropsVTypes">
  <TotalTime>769</TotalTime>
  <Words>319</Words>
  <Application>Microsoft Office PowerPoint</Application>
  <PresentationFormat>Szélesvásznú</PresentationFormat>
  <Paragraphs>43</Paragraphs>
  <Slides>6</Slides>
  <Notes>3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Tempus Sans ITC</vt:lpstr>
      <vt:lpstr>Webdings</vt:lpstr>
      <vt:lpstr>Office-téma</vt:lpstr>
      <vt:lpstr>Τὰ ὈΛΥΜΠΙΑ</vt:lpstr>
      <vt:lpstr>…az első játék,  amiről írásos emlék maradt</vt:lpstr>
      <vt:lpstr>…a győztesek</vt:lpstr>
      <vt:lpstr>…a versenyszámok szaporodása</vt:lpstr>
      <vt:lpstr>…hossza 5 naposra növekedett</vt:lpstr>
      <vt:lpstr>A Zeusz tiszteletére rendezett vallási ünnepnek a kereszténység terjesztése vetett véget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ILDIKO</dc:creator>
  <cp:lastModifiedBy>ILDIKO</cp:lastModifiedBy>
  <cp:revision>70</cp:revision>
  <dcterms:created xsi:type="dcterms:W3CDTF">2020-02-15T10:51:49Z</dcterms:created>
  <dcterms:modified xsi:type="dcterms:W3CDTF">2020-02-23T08:54:21Z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0x0101006947659828C996469AF48C98692AF446</vt:lpwstr>
  </property>
</Properties>
</file>