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62" r:id="rId6"/>
    <p:sldId id="263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0C36-F429-4976-8561-9BD1FC87C314}" type="datetimeFigureOut">
              <a:rPr lang="hu-HU" smtClean="0"/>
              <a:t>2020.02.23.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AAE0B-84FC-4522-96DD-C40AD9EE3C8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5560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AAE0B-84FC-4522-96DD-C40AD9EE3C8C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6278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AAE0B-84FC-4522-96DD-C40AD9EE3C8C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8145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AAE0B-84FC-4522-96DD-C40AD9EE3C8C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57234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15B7-1FDD-430D-9FAD-A4F3B01ABF01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544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8427-3C02-42F0-A646-BD438E24C7AD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474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DADA-1482-4DA3-AA6D-E596EBE17ACC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45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E9FD-D8A4-4253-8853-AE8C5AE7438A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671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4C73-3C63-443F-AF79-41FE3334CA6B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296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5EE2-6CE3-4844-9E41-65115AEFB089}" type="datetime1">
              <a:rPr lang="hu-HU" smtClean="0"/>
              <a:t>2020.02.23.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125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68176-31A4-472B-AC72-F25A6F8C1B6B}" type="datetime1">
              <a:rPr lang="hu-HU" smtClean="0"/>
              <a:t>2020.02.23.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574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15FC-9983-4B2E-A5FB-FD2E6FE04B6A}" type="datetime1">
              <a:rPr lang="hu-HU" smtClean="0"/>
              <a:t>2020.02.23.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9688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43D6F-DB13-4CE5-8B50-BB16A704A9BB}" type="datetime1">
              <a:rPr lang="hu-HU" smtClean="0"/>
              <a:t>2020.02.23.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123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ED69E-3BCE-40F4-988D-2A8183279EC3}" type="datetime1">
              <a:rPr lang="hu-HU" smtClean="0"/>
              <a:t>2020.02.23.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412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5CD8-9A1B-422D-B12C-DE78CD73B56A}" type="datetime1">
              <a:rPr lang="hu-HU" smtClean="0"/>
              <a:t>2020.02.23.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505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7B4D9-301F-4A8C-8567-9F1C2586F52A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267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00250" y="551696"/>
            <a:ext cx="9144000" cy="1381360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Τὰ ὈΛΥΜΠΙΑ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760172" y="1933056"/>
            <a:ext cx="9144000" cy="165576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…az ókori görög olimpiákról:</a:t>
            </a:r>
            <a:br>
              <a:rPr lang="hu-HU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</a:br>
            <a:r>
              <a:rPr lang="hu-HU" b="1" dirty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776 - i. sz. 393</a:t>
            </a: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 </a:t>
            </a:r>
            <a:endParaRPr lang="hu-HU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5443929" y="4407108"/>
            <a:ext cx="1633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Kattints!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447746"/>
            <a:ext cx="7200000" cy="5962509"/>
          </a:xfrm>
          <a:prstGeom prst="snip2SameRect">
            <a:avLst/>
          </a:prstGeom>
        </p:spPr>
      </p:pic>
      <p:sp>
        <p:nvSpPr>
          <p:cNvPr id="7" name="Ellipszis 6"/>
          <p:cNvSpPr/>
          <p:nvPr/>
        </p:nvSpPr>
        <p:spPr>
          <a:xfrm>
            <a:off x="3747541" y="3621689"/>
            <a:ext cx="839449" cy="3147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203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ekerekített téglalap 11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83233" y="228601"/>
            <a:ext cx="7951485" cy="1462088"/>
          </a:xfrm>
        </p:spPr>
        <p:txBody>
          <a:bodyPr>
            <a:normAutofit/>
          </a:bodyPr>
          <a:lstStyle/>
          <a:p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…az első játék,</a:t>
            </a:r>
            <a:b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</a:b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 amiről írásos emlék maradt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782235" y="4264999"/>
            <a:ext cx="6409765" cy="186639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hu-HU" sz="2400" dirty="0" smtClean="0"/>
              <a:t>Egy napos volt, amelyen az egyetlen versenyszám a stadionfutás volt.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u-HU" sz="2400" dirty="0"/>
              <a:t>A sportolók általában meztelenül játszottak, </a:t>
            </a:r>
            <a:br>
              <a:rPr lang="hu-HU" sz="2400" dirty="0"/>
            </a:br>
            <a:r>
              <a:rPr lang="hu-HU" sz="2400" dirty="0"/>
              <a:t>nők nézőként sem vehettek részt rajta.</a:t>
            </a:r>
          </a:p>
          <a:p>
            <a:pPr marL="0" indent="0">
              <a:lnSpc>
                <a:spcPct val="100000"/>
              </a:lnSpc>
              <a:buNone/>
            </a:pPr>
            <a:endParaRPr lang="hu-HU" sz="2400" dirty="0" smtClean="0"/>
          </a:p>
          <a:p>
            <a:pPr marL="0" indent="0">
              <a:lnSpc>
                <a:spcPct val="100000"/>
              </a:lnSpc>
              <a:buNone/>
            </a:pPr>
            <a:endParaRPr lang="hu-HU" sz="2400" dirty="0"/>
          </a:p>
        </p:txBody>
      </p:sp>
      <p:sp>
        <p:nvSpPr>
          <p:cNvPr id="4" name="Szalag felülnézetben 3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776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610600" y="6446836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2</a:t>
            </a:fld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470646" y="2042966"/>
            <a:ext cx="6064625" cy="955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hu-HU"/>
            </a:defPPr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</a:lstStyle>
          <a:p>
            <a:pPr>
              <a:lnSpc>
                <a:spcPct val="100000"/>
              </a:lnSpc>
            </a:pPr>
            <a:r>
              <a:rPr lang="hu-HU" sz="2400" dirty="0"/>
              <a:t>Többféle mítosz maradt fenn a játékok történelmi eredetére vonatkozóan.</a:t>
            </a: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3" y="3460981"/>
            <a:ext cx="4320000" cy="23261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276" y="1874080"/>
            <a:ext cx="2373627" cy="43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326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xit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ekerekített téglalap 10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885329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…a győztesek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9027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hu-HU" sz="2400" dirty="0" smtClean="0"/>
              <a:t>Csak </a:t>
            </a:r>
            <a:r>
              <a:rPr lang="hu-HU" sz="2400" dirty="0"/>
              <a:t>az első helyezettek jutalma </a:t>
            </a:r>
            <a:r>
              <a:rPr lang="hu-HU" sz="2400" dirty="0" smtClean="0"/>
              <a:t>olajág, babérkoszorú, teljes ellátás volt a városállamukban. Szobrot készítettek róluk, költők énekelték meg dicsőségüket.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610600" y="6451057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3</a:t>
            </a:fld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6" name="Szalag felülnézetben 5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724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6059606" y="3392142"/>
            <a:ext cx="57127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/>
              <a:t>Az újkori olimpiák ettől eltérő felfogását </a:t>
            </a:r>
            <a:r>
              <a:rPr lang="hu-HU" sz="2400" dirty="0" err="1"/>
              <a:t>Ethelbert</a:t>
            </a:r>
            <a:r>
              <a:rPr lang="hu-HU" sz="2400" dirty="0"/>
              <a:t> </a:t>
            </a:r>
            <a:r>
              <a:rPr lang="hu-HU" sz="2400" dirty="0" err="1"/>
              <a:t>Talbot</a:t>
            </a:r>
            <a:r>
              <a:rPr lang="hu-HU" sz="2400" dirty="0"/>
              <a:t>, amerikai érsek a következőképpen fogalmazta meg </a:t>
            </a:r>
            <a:r>
              <a:rPr lang="hu-HU" sz="2400" dirty="0" smtClean="0"/>
              <a:t>1908-ban:</a:t>
            </a:r>
            <a:endParaRPr lang="hu-HU" sz="2400" i="1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075800"/>
            <a:ext cx="5002103" cy="288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églalap 8"/>
          <p:cNvSpPr/>
          <p:nvPr/>
        </p:nvSpPr>
        <p:spPr>
          <a:xfrm>
            <a:off x="5633485" y="4952367"/>
            <a:ext cx="6448175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14000"/>
              </a:lnSpc>
            </a:pPr>
            <a:r>
              <a:rPr lang="hu-HU" sz="2400" i="1" dirty="0" smtClean="0"/>
              <a:t>„</a:t>
            </a:r>
            <a:r>
              <a:rPr lang="hu-HU" sz="2400" i="1" dirty="0"/>
              <a:t>Nem a győzelem, hanem a részvétel a fontos!”</a:t>
            </a:r>
          </a:p>
        </p:txBody>
      </p:sp>
    </p:spTree>
    <p:extLst>
      <p:ext uri="{BB962C8B-B14F-4D97-AF65-F5344CB8AC3E}">
        <p14:creationId xmlns:p14="http://schemas.microsoft.com/office/powerpoint/2010/main" val="26497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ekerekített téglalap 10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7606553" cy="1325563"/>
          </a:xfrm>
        </p:spPr>
        <p:txBody>
          <a:bodyPr/>
          <a:lstStyle/>
          <a:p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…a versenyszámok szaporodása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8234" y="1764927"/>
            <a:ext cx="4386634" cy="30287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hu-HU" sz="2400" dirty="0" smtClean="0"/>
              <a:t>Három féle </a:t>
            </a:r>
            <a:r>
              <a:rPr lang="hu-HU" sz="2400" dirty="0" smtClean="0"/>
              <a:t>futás volt:</a:t>
            </a:r>
            <a:endParaRPr lang="hu-HU" sz="2400" dirty="0" smtClean="0"/>
          </a:p>
          <a:p>
            <a:pPr lvl="1">
              <a:lnSpc>
                <a:spcPct val="110000"/>
              </a:lnSpc>
              <a:buFont typeface="Webdings" panose="05030102010509060703" pitchFamily="18" charset="2"/>
              <a:buChar char=""/>
            </a:pPr>
            <a:r>
              <a:rPr lang="hu-HU" dirty="0" smtClean="0"/>
              <a:t>Stadionfutás: 1 stadionhossz kb. 192,27 m</a:t>
            </a:r>
          </a:p>
          <a:p>
            <a:pPr lvl="1">
              <a:lnSpc>
                <a:spcPct val="110000"/>
              </a:lnSpc>
              <a:buFont typeface="Webdings" panose="05030102010509060703" pitchFamily="18" charset="2"/>
              <a:buChar char=""/>
            </a:pPr>
            <a:r>
              <a:rPr lang="hu-HU" dirty="0" smtClean="0"/>
              <a:t>Kettős stadionfutás:</a:t>
            </a:r>
            <a:br>
              <a:rPr lang="hu-HU" dirty="0" smtClean="0"/>
            </a:br>
            <a:r>
              <a:rPr lang="hu-HU" dirty="0" smtClean="0"/>
              <a:t>kb. 384,54 m</a:t>
            </a:r>
          </a:p>
          <a:p>
            <a:pPr lvl="1">
              <a:lnSpc>
                <a:spcPct val="110000"/>
              </a:lnSpc>
              <a:buFont typeface="Webdings" panose="05030102010509060703" pitchFamily="18" charset="2"/>
              <a:buChar char=""/>
            </a:pPr>
            <a:r>
              <a:rPr lang="hu-HU" dirty="0" smtClean="0"/>
              <a:t>Hosszú távfutás: változó, volt, hogy 7 stadion hossz</a:t>
            </a:r>
          </a:p>
          <a:p>
            <a:pPr marL="0" indent="0">
              <a:lnSpc>
                <a:spcPct val="114000"/>
              </a:lnSpc>
              <a:buNone/>
            </a:pPr>
            <a:endParaRPr lang="hu-HU" sz="2400" dirty="0" smtClean="0"/>
          </a:p>
          <a:p>
            <a:pPr>
              <a:lnSpc>
                <a:spcPct val="114000"/>
              </a:lnSpc>
            </a:pPr>
            <a:endParaRPr lang="hu-HU" sz="2400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4</a:t>
            </a:fld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6" name="Szalag felülnézetben 5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720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Szalag felülnézetben 6"/>
          <p:cNvSpPr/>
          <p:nvPr/>
        </p:nvSpPr>
        <p:spPr>
          <a:xfrm>
            <a:off x="8946777" y="4793690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708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834" y="1894962"/>
            <a:ext cx="6120000" cy="278459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0" name="Téglalap 9"/>
          <p:cNvSpPr/>
          <p:nvPr/>
        </p:nvSpPr>
        <p:spPr>
          <a:xfrm>
            <a:off x="156882" y="4997964"/>
            <a:ext cx="78844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hu-HU" sz="2400" dirty="0" smtClean="0"/>
              <a:t>I.e</a:t>
            </a:r>
            <a:r>
              <a:rPr lang="hu-HU" sz="2400" dirty="0"/>
              <a:t>. </a:t>
            </a:r>
            <a:r>
              <a:rPr lang="hu-HU" sz="2400" dirty="0" smtClean="0"/>
              <a:t>708-tól öttusa is:</a:t>
            </a:r>
            <a:endParaRPr lang="hu-HU" sz="2400" dirty="0"/>
          </a:p>
          <a:p>
            <a:pPr lvl="1"/>
            <a:r>
              <a:rPr lang="hu-HU" sz="2400" dirty="0"/>
              <a:t>diszkoszvetés, gerelyhajítás, </a:t>
            </a:r>
            <a:r>
              <a:rPr lang="hu-HU" sz="2400" dirty="0" smtClean="0"/>
              <a:t>távolugrás, futás, birkózás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47141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ekerekített téglalap 11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…hossza 5 naposra növekedett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5589" y="1620848"/>
            <a:ext cx="6856828" cy="3756370"/>
          </a:xfrm>
        </p:spPr>
        <p:txBody>
          <a:bodyPr>
            <a:noAutofit/>
          </a:bodyPr>
          <a:lstStyle/>
          <a:p>
            <a:pPr marL="355600" indent="-360000">
              <a:lnSpc>
                <a:spcPct val="100000"/>
              </a:lnSpc>
              <a:buFont typeface="Webdings" panose="05030102010509060703" pitchFamily="18" charset="2"/>
              <a:buChar char=""/>
            </a:pPr>
            <a:r>
              <a:rPr lang="hu-HU" sz="2400" dirty="0" smtClean="0"/>
              <a:t>I. e. 688-ban már kettő napig versenyeztek</a:t>
            </a:r>
          </a:p>
          <a:p>
            <a:pPr marL="355600" indent="-360000">
              <a:lnSpc>
                <a:spcPct val="100000"/>
              </a:lnSpc>
              <a:buFont typeface="Webdings" panose="05030102010509060703" pitchFamily="18" charset="2"/>
              <a:buChar char=""/>
            </a:pPr>
            <a:r>
              <a:rPr lang="hu-HU" sz="2400" dirty="0" smtClean="0"/>
              <a:t>Bevezették az ökölvívást, 8 év múlva a </a:t>
            </a:r>
            <a:r>
              <a:rPr lang="hu-HU" sz="2400" dirty="0" err="1" smtClean="0"/>
              <a:t>négyesfogat</a:t>
            </a:r>
            <a:r>
              <a:rPr lang="hu-HU" sz="2400" dirty="0" smtClean="0"/>
              <a:t> hajtást, később a versenylovaglást és 44 év múlva a pankrációt  is.</a:t>
            </a:r>
          </a:p>
          <a:p>
            <a:pPr marL="355600" indent="-360000">
              <a:lnSpc>
                <a:spcPct val="100000"/>
              </a:lnSpc>
              <a:buFont typeface="Webdings" panose="05030102010509060703" pitchFamily="18" charset="2"/>
              <a:buChar char=""/>
            </a:pPr>
            <a:r>
              <a:rPr lang="hu-HU" sz="2400" dirty="0"/>
              <a:t>I. e. </a:t>
            </a:r>
            <a:r>
              <a:rPr lang="hu-HU" sz="2400" dirty="0" smtClean="0"/>
              <a:t>520-ban a fegyveres futással tízre nőtt a versenyszámok száma és öt napra a verseny ideje.</a:t>
            </a:r>
          </a:p>
          <a:p>
            <a:pPr marL="355600" indent="-360000">
              <a:lnSpc>
                <a:spcPct val="100000"/>
              </a:lnSpc>
              <a:buFont typeface="Webdings" panose="05030102010509060703" pitchFamily="18" charset="2"/>
              <a:buChar char=""/>
            </a:pPr>
            <a:r>
              <a:rPr lang="hu-HU" sz="2400" dirty="0" smtClean="0"/>
              <a:t>Az első napon eskütétel és istentisztelet, az ötödik napon lakoma és istentisztelet volt.</a:t>
            </a:r>
          </a:p>
          <a:p>
            <a:pPr>
              <a:lnSpc>
                <a:spcPct val="100000"/>
              </a:lnSpc>
            </a:pPr>
            <a:endParaRPr lang="hu-HU" sz="2400" dirty="0" smtClean="0"/>
          </a:p>
          <a:p>
            <a:pPr>
              <a:lnSpc>
                <a:spcPct val="100000"/>
              </a:lnSpc>
            </a:pPr>
            <a:endParaRPr lang="hu-HU" sz="2400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688832" y="6422946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5</a:t>
            </a:fld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6" name="Szalag felülnézetben 5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688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Szalag felülnézetben 6"/>
          <p:cNvSpPr/>
          <p:nvPr/>
        </p:nvSpPr>
        <p:spPr>
          <a:xfrm>
            <a:off x="8834718" y="4822238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520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622509" y="5381093"/>
            <a:ext cx="765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diasor információi, képei az internetről származnak, bár időnként egymásnak ellentmondó adatok között kell eligazodni. </a:t>
            </a:r>
            <a:endParaRPr lang="hu-HU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29" b="98300" l="9973" r="898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1465729"/>
            <a:ext cx="2899665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4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ekerekített téglalap 15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01472" y="321212"/>
            <a:ext cx="7772400" cy="2514553"/>
          </a:xfrm>
        </p:spPr>
        <p:txBody>
          <a:bodyPr>
            <a:noAutofit/>
          </a:bodyPr>
          <a:lstStyle/>
          <a:p>
            <a:pPr algn="ctr"/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A Zeusz tiszteletére rendezett vallási ünnepnek a kereszténység terjesztése vetett véget 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6" name="Szalag felülnézetben 5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393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048" y="1990449"/>
            <a:ext cx="3356557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8633100" y="6455457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6</a:t>
            </a:fld>
            <a:endParaRPr lang="hu-HU" sz="1800" b="1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5" y="2879678"/>
            <a:ext cx="401195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Szövegdoboz 11"/>
          <p:cNvSpPr txBox="1"/>
          <p:nvPr/>
        </p:nvSpPr>
        <p:spPr>
          <a:xfrm>
            <a:off x="1138456" y="5554597"/>
            <a:ext cx="3924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/>
              <a:t>Zeusz szobra az ókori világ 7 csodájának egyike volt.</a:t>
            </a:r>
            <a:endParaRPr lang="hu-HU" sz="24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5707402" y="4516465"/>
            <a:ext cx="62912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/>
              <a:t>A szobrot Pheidiasz készítette </a:t>
            </a:r>
            <a:r>
              <a:rPr lang="hu-HU" sz="2400" dirty="0"/>
              <a:t>O</a:t>
            </a:r>
            <a:r>
              <a:rPr lang="hu-HU" sz="2400" dirty="0" smtClean="0"/>
              <a:t>lümpiában. Műhelyét keresztény templommá alakították át. I. sz. VI. században egy földrengés okozott végleges károkat az ókori olimpiák híres színhelyén. </a:t>
            </a:r>
            <a:endParaRPr lang="hu-HU" sz="2400" dirty="0"/>
          </a:p>
        </p:txBody>
      </p:sp>
      <p:sp>
        <p:nvSpPr>
          <p:cNvPr id="15" name="Élőláb helye 14"/>
          <p:cNvSpPr>
            <a:spLocks noGrp="1"/>
          </p:cNvSpPr>
          <p:nvPr>
            <p:ph type="ftr" sz="quarter" idx="11"/>
          </p:nvPr>
        </p:nvSpPr>
        <p:spPr>
          <a:xfrm>
            <a:off x="4038600" y="6427813"/>
            <a:ext cx="4114800" cy="365125"/>
          </a:xfrm>
        </p:spPr>
        <p:txBody>
          <a:bodyPr/>
          <a:lstStyle/>
          <a:p>
            <a:r>
              <a:rPr lang="hu-HU" sz="18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Készítette: Név</a:t>
            </a:r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30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319</Words>
  <Application>Microsoft Office PowerPoint</Application>
  <PresentationFormat>Szélesvásznú</PresentationFormat>
  <Paragraphs>43</Paragraphs>
  <Slides>6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Tempus Sans ITC</vt:lpstr>
      <vt:lpstr>Webdings</vt:lpstr>
      <vt:lpstr>Office-téma</vt:lpstr>
      <vt:lpstr>Τὰ ὈΛΥΜΠΙΑ</vt:lpstr>
      <vt:lpstr>…az első játék,  amiről írásos emlék maradt</vt:lpstr>
      <vt:lpstr>…a győztesek</vt:lpstr>
      <vt:lpstr>…a versenyszámok szaporodása</vt:lpstr>
      <vt:lpstr>…hossza 5 naposra növekedett</vt:lpstr>
      <vt:lpstr>A Zeusz tiszteletére rendezett vallási ünnepnek a kereszténység terjesztése vetett véget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ILDIKO</dc:creator>
  <cp:lastModifiedBy>ILDIKO</cp:lastModifiedBy>
  <cp:revision>70</cp:revision>
  <dcterms:created xsi:type="dcterms:W3CDTF">2020-02-15T10:51:49Z</dcterms:created>
  <dcterms:modified xsi:type="dcterms:W3CDTF">2020-02-23T08:54:21Z</dcterms:modified>
</cp:coreProperties>
</file>