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0" r:id="rId5"/>
    <p:sldId id="259" r:id="rId6"/>
    <p:sldId id="263" r:id="rId7"/>
    <p:sldId id="261" r:id="rId8"/>
    <p:sldId id="258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  <a:srgbClr val="640000"/>
    <a:srgbClr val="FFCA21"/>
    <a:srgbClr val="A20000"/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8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085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41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028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50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387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744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797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189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009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386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0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6837A-E859-43C0-8853-93E9D790F6B6}" type="datetimeFigureOut">
              <a:rPr lang="hu-HU" smtClean="0"/>
              <a:t>2019. 03. 10.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88199-61FE-4F78-90EC-4211252C9C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701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95518"/>
          </a:xfrm>
        </p:spPr>
        <p:txBody>
          <a:bodyPr>
            <a:noAutofit/>
          </a:bodyPr>
          <a:lstStyle/>
          <a:p>
            <a:pPr algn="ctr"/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Igazságos Mátyás</a:t>
            </a:r>
            <a:b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</a:br>
            <a:r>
              <a:rPr lang="hu-HU" sz="23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születési </a:t>
            </a:r>
            <a:r>
              <a:rPr lang="hu-HU" sz="2300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nevén: Hunyadi Mátyás, </a:t>
            </a:r>
            <a:r>
              <a:rPr lang="hu-HU" sz="23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/>
            </a:r>
            <a:br>
              <a:rPr lang="hu-HU" sz="23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</a:br>
            <a:r>
              <a:rPr lang="hu-HU" sz="23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hivatalos </a:t>
            </a:r>
            <a:r>
              <a:rPr lang="hu-HU" sz="2300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latin uralkodói nevén: </a:t>
            </a:r>
            <a:r>
              <a:rPr lang="hu-HU" sz="2300" dirty="0" err="1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Mathias</a:t>
            </a:r>
            <a:r>
              <a:rPr lang="hu-HU" sz="2300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  <a:ea typeface="Cambria" panose="02040503050406030204" pitchFamily="18" charset="0"/>
              </a:rPr>
              <a:t> Rex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262" y="2897509"/>
            <a:ext cx="2666549" cy="3240000"/>
          </a:xfrm>
          <a:prstGeom prst="rect">
            <a:avLst/>
          </a:prstGeom>
          <a:ln w="1270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3189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Mátyás uralkodása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197427" y="1872816"/>
            <a:ext cx="7608065" cy="4351338"/>
          </a:xfrm>
        </p:spPr>
        <p:txBody>
          <a:bodyPr>
            <a:noAutofit/>
          </a:bodyPr>
          <a:lstStyle/>
          <a:p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1458-1490 között uralkodott</a:t>
            </a:r>
          </a:p>
          <a:p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1464-ben királlyá koronázták Székesfehérvárott</a:t>
            </a:r>
          </a:p>
          <a:p>
            <a:pPr>
              <a:lnSpc>
                <a:spcPct val="100000"/>
              </a:lnSpc>
              <a:spcAft>
                <a:spcPts val="3000"/>
              </a:spcAft>
            </a:pP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Hivatalos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címei: Magyarország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Dalmácia, Horvátország, Ráma, Szerbia, Galícia, </a:t>
            </a:r>
            <a:r>
              <a:rPr lang="hu-HU" sz="2300" cap="all" dirty="0" err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Lodoméria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Kunország, Bulgária  és Csehország királya,  valamint Ausztria főhercege.</a:t>
            </a:r>
          </a:p>
          <a:p>
            <a:pPr marL="0" indent="0" algn="just"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magyarok, de számos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környező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nép hagyománya is az egyik legnagyobb királyként tartja számon, akinek emlékét sok népmese és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monda őrzi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. </a:t>
            </a:r>
            <a:endParaRPr lang="hu-HU" sz="2300" cap="all" dirty="0" smtClean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pic>
        <p:nvPicPr>
          <p:cNvPr id="5" name="Picture 4" descr="KÃ©ptalÃ¡lat a kÃ¶vetkezÅre: âmÃ¡tyÃ¡s kirÃ¡ly lovas szobraâ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50" y="1949935"/>
            <a:ext cx="3240000" cy="2429445"/>
          </a:xfrm>
          <a:prstGeom prst="rect">
            <a:avLst/>
          </a:prstGeom>
          <a:noFill/>
          <a:ln w="1270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0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Mátyás uralkodása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pic>
        <p:nvPicPr>
          <p:cNvPr id="5" name="Picture 2" descr="http://1.bp.blogspot.com/-eZPFf5cSsJg/TaLl_yChavI/AAAAAAAAAGo/HZrAbpgx7hA/s1600/M%25C3%25A1ty%25C3%25A1s%2Bcsehes%2Bmagyar%25C3%25A1zat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579" y="1781460"/>
            <a:ext cx="5493669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579" y="1690688"/>
            <a:ext cx="5502299" cy="4680000"/>
          </a:xfrm>
          <a:prstGeom prst="rect">
            <a:avLst/>
          </a:prstGeom>
        </p:spPr>
      </p:pic>
      <p:pic>
        <p:nvPicPr>
          <p:cNvPr id="9" name="Picture 4" descr="KÃ©ptalÃ¡lat a kÃ¶vetkezÅre: âmÃ¡tyÃ¡s kirÃ¡ly lovas szobraâ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50" y="1949935"/>
            <a:ext cx="3240000" cy="2429445"/>
          </a:xfrm>
          <a:prstGeom prst="rect">
            <a:avLst/>
          </a:prstGeom>
          <a:noFill/>
          <a:ln w="1270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28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A fekete sereg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1121684" y="2262753"/>
            <a:ext cx="7479875" cy="422966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Eredményesen küzdött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az ellenséges </a:t>
            </a:r>
            <a:r>
              <a:rPr lang="hu-HU" sz="2300" cap="all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csapatok </a:t>
            </a:r>
            <a:r>
              <a:rPr lang="hu-HU" sz="2300" cap="all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ellen,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és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hódításokkal gyarapította Mátyás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birodalmának területét. </a:t>
            </a:r>
            <a:endParaRPr lang="hu-HU" sz="2300" cap="all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Egyik neves harcosa </a:t>
            </a:r>
            <a:r>
              <a:rPr lang="hu-HU" sz="49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Kinizsi </a:t>
            </a:r>
            <a:r>
              <a:rPr lang="hu-HU" sz="4900" cap="all" dirty="0" err="1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pál</a:t>
            </a:r>
            <a:endParaRPr lang="hu-HU" sz="4900" cap="all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hu-HU" dirty="0" smtClean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  <a:p>
            <a:pPr algn="r"/>
            <a:endParaRPr lang="hu-HU" dirty="0"/>
          </a:p>
        </p:txBody>
      </p:sp>
      <p:pic>
        <p:nvPicPr>
          <p:cNvPr id="2050" name="Picture 2" descr="A fekete sereg zÃ¡szlaja (rekonstrukciÃ³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999" y="2262754"/>
            <a:ext cx="283812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ekerekített téglalap 2"/>
          <p:cNvSpPr/>
          <p:nvPr/>
        </p:nvSpPr>
        <p:spPr>
          <a:xfrm>
            <a:off x="8601559" y="2073349"/>
            <a:ext cx="155440" cy="4784651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090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 err="1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Bibliotheca</a:t>
            </a:r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 </a:t>
            </a:r>
            <a:r>
              <a:rPr lang="hu-HU" sz="4900" dirty="0" err="1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Corviniana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9153" y="1825625"/>
            <a:ext cx="11953300" cy="435133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Hunyadi Mátyás híres budai könyvtára volt. 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Nevének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eredete a latin </a:t>
            </a:r>
            <a:r>
              <a:rPr lang="hu-HU" sz="2300" cap="all" dirty="0" err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corvus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szó, melynek jelentése holló. </a:t>
            </a:r>
            <a:endParaRPr lang="hu-HU" sz="2300" cap="all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Mátyás családi címerében látható a gyűrűt tartó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holló.)</a:t>
            </a:r>
          </a:p>
          <a:p>
            <a:pPr marL="0" indent="0" algn="ctr">
              <a:buNone/>
            </a:pPr>
            <a:endParaRPr lang="hu-HU" sz="2300" cap="all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  <a:tabLst>
                <a:tab pos="1527175" algn="l"/>
              </a:tabLst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Az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ott őrzött, illetve onnan származó kódexek hagyományos elnevezése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 action="ppaction://hlinksldjump"/>
              </a:rPr>
              <a:t>a 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 action="ppaction://hlinksldjump"/>
              </a:rPr>
              <a:t>Corvinák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2" action="ppaction://hlinksldjump"/>
              </a:rPr>
              <a:t>. </a:t>
            </a:r>
            <a:endParaRPr lang="hu-HU" sz="2300" cap="all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hu-HU" sz="5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Mátyás Uralkodása </a:t>
            </a:r>
            <a:r>
              <a:rPr lang="hu-HU" sz="5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magyar reneszánsz kultúra fénykora volt.</a:t>
            </a:r>
          </a:p>
        </p:txBody>
      </p:sp>
    </p:spTree>
    <p:extLst>
      <p:ext uri="{BB962C8B-B14F-4D97-AF65-F5344CB8AC3E}">
        <p14:creationId xmlns:p14="http://schemas.microsoft.com/office/powerpoint/2010/main" val="254824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orvina_l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231" y="45144"/>
            <a:ext cx="4649716" cy="683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dn.nwmgroups.hu/s/img/i/1804/20180423matyas4.jpg?w=802&amp;h=1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752" y="0"/>
            <a:ext cx="4524700" cy="68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59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Hunyadi Mátyás családja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1203236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Corvin </a:t>
            </a:r>
            <a:r>
              <a:rPr lang="hu-HU" sz="2300" b="1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János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király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házasságon kívül született, de törvényesített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gyermeke.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</a:t>
            </a:r>
            <a:r>
              <a:rPr lang="hu-HU" sz="2300" cap="all" dirty="0" err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Corvinus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(hollós) vezetékneve utalás a Hunyadiak hollós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címerére. Keresztnevét </a:t>
            </a:r>
            <a:r>
              <a:rPr lang="hu-HU" sz="2300" cap="all" dirty="0" err="1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nagyapja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a híres  hadvezér </a:t>
            </a: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Hunyadi János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tól kapta. (Nagyanyja </a:t>
            </a: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Szilágyi Erzsébet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unokabátyja </a:t>
            </a: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Hunyadi László.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hu-HU" sz="2300" cap="all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Beatrix</a:t>
            </a:r>
            <a:r>
              <a:rPr lang="hu-HU" sz="2300" b="1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Mátyás második </a:t>
            </a:r>
            <a:r>
              <a:rPr lang="hu-HU" sz="2300" b="1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felesége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Mátyást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elbűvölte fiatal és intelligens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felesége.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Beatrix az első ismert magyarországi sakkozónő, valószínűleg Itáliában tanult meg sakkozni. </a:t>
            </a:r>
          </a:p>
        </p:txBody>
      </p:sp>
    </p:spTree>
    <p:extLst>
      <p:ext uri="{BB962C8B-B14F-4D97-AF65-F5344CB8AC3E}">
        <p14:creationId xmlns:p14="http://schemas.microsoft.com/office/powerpoint/2010/main" val="208044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900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Mátyás, az </a:t>
            </a:r>
            <a:r>
              <a:rPr lang="hu-HU" sz="4900" dirty="0" smtClean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ember</a:t>
            </a:r>
            <a:endParaRPr lang="hu-HU" sz="4900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Történetírója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Bonfini</a:t>
            </a:r>
            <a:r>
              <a:rPr lang="hu-HU" sz="2300" cap="all" baseline="300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szerint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hu-HU" sz="2300" cap="all" baseline="300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Nemcsak,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hogy együtt szórakozott vezéreivel, hanem –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„horribile dictu*”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– palotája nyitva állott minden rendű és rangú ember előtt. </a:t>
            </a: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Emellett </a:t>
            </a:r>
            <a:r>
              <a:rPr lang="hu-HU" sz="2300" cap="all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minduntalan az országot járta</a:t>
            </a:r>
            <a:r>
              <a:rPr lang="hu-HU" sz="2400" cap="all" dirty="0">
                <a:solidFill>
                  <a:schemeClr val="accent4">
                    <a:lumMod val="75000"/>
                  </a:schemeClr>
                </a:solidFill>
                <a:latin typeface="Algerian" panose="04020705040A02060702" pitchFamily="82" charset="0"/>
              </a:rPr>
              <a:t>. </a:t>
            </a:r>
          </a:p>
          <a:p>
            <a:pPr marL="0" indent="0">
              <a:lnSpc>
                <a:spcPct val="150000"/>
              </a:lnSpc>
              <a:buNone/>
            </a:pPr>
            <a:endParaRPr lang="hu-HU" sz="2400" cap="all" dirty="0" smtClean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hu-HU" sz="2400" cap="all" dirty="0">
              <a:solidFill>
                <a:schemeClr val="accent4">
                  <a:lumMod val="75000"/>
                </a:schemeClr>
              </a:solidFill>
              <a:latin typeface="Algerian" panose="04020705040A020607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sz="2300" cap="all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*horribile dictu (serkentette)</a:t>
            </a:r>
            <a:endParaRPr lang="hu-HU" sz="2300" cap="all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91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121</Words>
  <Application>Microsoft Office PowerPoint</Application>
  <PresentationFormat>Szélesvásznú</PresentationFormat>
  <Paragraphs>29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Algerian</vt:lpstr>
      <vt:lpstr>Arial</vt:lpstr>
      <vt:lpstr>Calibri</vt:lpstr>
      <vt:lpstr>Calibri Light</vt:lpstr>
      <vt:lpstr>Cambria</vt:lpstr>
      <vt:lpstr>Office-téma</vt:lpstr>
      <vt:lpstr>Igazságos Mátyás születési nevén: Hunyadi Mátyás,  hivatalos latin uralkodói nevén: Mathias Rex</vt:lpstr>
      <vt:lpstr>Mátyás uralkodása</vt:lpstr>
      <vt:lpstr>Mátyás uralkodása</vt:lpstr>
      <vt:lpstr>A fekete sereg</vt:lpstr>
      <vt:lpstr>Bibliotheca Corviniana</vt:lpstr>
      <vt:lpstr>PowerPoint-bemutató</vt:lpstr>
      <vt:lpstr>Hunyadi Mátyás családja</vt:lpstr>
      <vt:lpstr>Mátyás, az ember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Mátyás, közkeletűen: Corvin Mátyás vagy Igazságos Mátyás, születési nevén: Hunyadi Mátyás, hivatalos latin uralkodói nevén: Mathias Rex</dc:title>
  <dc:creator>0 sanya</dc:creator>
  <cp:lastModifiedBy>0 sanya</cp:lastModifiedBy>
  <cp:revision>46</cp:revision>
  <dcterms:created xsi:type="dcterms:W3CDTF">2019-03-03T19:25:23Z</dcterms:created>
  <dcterms:modified xsi:type="dcterms:W3CDTF">2019-03-10T16:48:18Z</dcterms:modified>
</cp:coreProperties>
</file>