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8"/>
  </p:notesMasterIdLst>
  <p:sldIdLst>
    <p:sldId id="256" r:id="rId2"/>
    <p:sldId id="262" r:id="rId3"/>
    <p:sldId id="257" r:id="rId4"/>
    <p:sldId id="264" r:id="rId5"/>
    <p:sldId id="263" r:id="rId6"/>
    <p:sldId id="261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2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65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C4E0D-6356-4DE3-9A45-4573737896E1}" type="datetimeFigureOut">
              <a:rPr lang="hu-HU" smtClean="0"/>
              <a:t>2018. 04. 10.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6D480-6B43-4C34-A0B0-899FC6AB2DF4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22085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2778177" y="6341880"/>
            <a:ext cx="1260423" cy="365125"/>
          </a:xfrm>
        </p:spPr>
        <p:txBody>
          <a:bodyPr/>
          <a:lstStyle/>
          <a:p>
            <a:fld id="{5F663673-0E2E-45AC-B7D4-F2B43D4AC4B6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278443" y="5816704"/>
            <a:ext cx="41148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5854909" y="6341880"/>
            <a:ext cx="1190468" cy="365125"/>
          </a:xfrm>
        </p:spPr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0865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3244-5E03-4683-A35E-B19FA667B659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1884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A494F-5138-44FB-A7F5-7C5C980D56E9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69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9A28-C70A-4452-B75C-390F584F435A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891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3E67-15C9-434E-BEE4-06A6B1D3013C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5831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8436-FF5D-48E0-9167-0C7BFB271BEF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6875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A4E0-7AF1-4B4E-8122-96767C314F29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2809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2AE0A-95B6-4D18-B1D3-B6828C6DEC47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290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0695-893B-43C9-9ED5-85CB0B40F5CC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1897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E2D4F-C776-4E9A-BEC3-18DD09BBFE0D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8541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2AF7B-D0CF-4450-ADAE-1E74BA13179A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9764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85000">
              <a:schemeClr val="accent1">
                <a:lumMod val="40000"/>
                <a:lumOff val="60000"/>
              </a:schemeClr>
            </a:gs>
            <a:gs pos="5700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E7708-7DCE-4159-A04F-83C99539D1D5}" type="datetime1">
              <a:rPr lang="hu-HU" smtClean="0"/>
              <a:t>2018. 04. 10.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F3465-F28B-40F8-88E4-46BB4A0DC5A7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8258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s://www.socrative.com/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hyperlink" Target="https://kahoot.com/" TargetMode="External"/><Relationship Id="rId4" Type="http://schemas.openxmlformats.org/officeDocument/2006/relationships/image" Target="../media/image9.png"/><Relationship Id="rId9" Type="http://schemas.openxmlformats.org/officeDocument/2006/relationships/hyperlink" Target="https://socrative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s://appadvice.com/app/netedu-ar/127783897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3.png"/><Relationship Id="rId4" Type="http://schemas.openxmlformats.org/officeDocument/2006/relationships/hyperlink" Target="https://pxhere.com/en/photo/136114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75000">
              <a:schemeClr val="accent1">
                <a:lumMod val="40000"/>
                <a:lumOff val="60000"/>
              </a:schemeClr>
            </a:gs>
            <a:gs pos="5100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mbusz 3"/>
          <p:cNvSpPr/>
          <p:nvPr/>
        </p:nvSpPr>
        <p:spPr>
          <a:xfrm>
            <a:off x="71610" y="0"/>
            <a:ext cx="12120389" cy="6735170"/>
          </a:xfrm>
          <a:prstGeom prst="diamond">
            <a:avLst/>
          </a:prstGeom>
          <a:gradFill>
            <a:gsLst>
              <a:gs pos="0">
                <a:schemeClr val="accent5">
                  <a:lumMod val="0"/>
                  <a:lumOff val="100000"/>
                </a:schemeClr>
              </a:gs>
              <a:gs pos="75000">
                <a:schemeClr val="accent1">
                  <a:lumMod val="40000"/>
                  <a:lumOff val="60000"/>
                </a:schemeClr>
              </a:gs>
              <a:gs pos="50000">
                <a:schemeClr val="accent5">
                  <a:lumMod val="0"/>
                  <a:lumOff val="10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effectLst>
                <a:glow rad="228600">
                  <a:schemeClr val="accent4">
                    <a:lumMod val="40000"/>
                    <a:lumOff val="60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521617" y="2570576"/>
            <a:ext cx="7148766" cy="1789874"/>
          </a:xfrm>
          <a:ln w="127000" cmpd="sng">
            <a:noFill/>
          </a:ln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hu-HU" sz="8000" b="1" i="1" dirty="0">
                <a:ln w="381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Mobiltelefonok  az oktatásban</a:t>
            </a:r>
          </a:p>
        </p:txBody>
      </p:sp>
      <p:sp>
        <p:nvSpPr>
          <p:cNvPr id="25" name="Téglalap 24"/>
          <p:cNvSpPr/>
          <p:nvPr/>
        </p:nvSpPr>
        <p:spPr>
          <a:xfrm>
            <a:off x="3167189" y="986967"/>
            <a:ext cx="5929228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8000" b="1" dirty="0" smtClean="0">
                <a:ln w="3810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M-learning</a:t>
            </a:r>
            <a:endParaRPr lang="hu-HU" sz="8000" b="1" dirty="0">
              <a:ln w="38100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7" name="Tartalom helye 7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32" t="6004" b="77520"/>
          <a:stretch/>
        </p:blipFill>
        <p:spPr>
          <a:xfrm rot="1800000">
            <a:off x="9894634" y="374423"/>
            <a:ext cx="1980000" cy="1800000"/>
          </a:xfrm>
          <a:prstGeom prst="hexagon">
            <a:avLst/>
          </a:prstGeom>
          <a:ln w="38100">
            <a:solidFill>
              <a:srgbClr val="C00000"/>
            </a:solidFill>
          </a:ln>
        </p:spPr>
      </p:pic>
      <p:pic>
        <p:nvPicPr>
          <p:cNvPr id="29" name="Kép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1" t="58236" r="162" b="25305"/>
          <a:stretch/>
        </p:blipFill>
        <p:spPr>
          <a:xfrm rot="-1800000">
            <a:off x="317366" y="374423"/>
            <a:ext cx="1980000" cy="1800000"/>
          </a:xfrm>
          <a:prstGeom prst="hexagon">
            <a:avLst/>
          </a:prstGeom>
          <a:ln w="38100">
            <a:solidFill>
              <a:srgbClr val="C00000"/>
            </a:solidFill>
          </a:ln>
        </p:spPr>
      </p:pic>
      <p:pic>
        <p:nvPicPr>
          <p:cNvPr id="30" name="Tartalom helye 7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" t="40005" r="73319" b="41078"/>
          <a:stretch/>
        </p:blipFill>
        <p:spPr>
          <a:xfrm rot="1800000">
            <a:off x="319237" y="4690562"/>
            <a:ext cx="1952058" cy="1800000"/>
          </a:xfrm>
          <a:prstGeom prst="hexagon">
            <a:avLst/>
          </a:prstGeom>
          <a:ln w="38100">
            <a:solidFill>
              <a:srgbClr val="C00000"/>
            </a:solidFill>
          </a:ln>
        </p:spPr>
      </p:pic>
      <p:pic>
        <p:nvPicPr>
          <p:cNvPr id="32" name="Tartalom helye 10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4" t="22968" r="23293" b="58740"/>
          <a:stretch/>
        </p:blipFill>
        <p:spPr>
          <a:xfrm rot="-1800000">
            <a:off x="9894634" y="4683577"/>
            <a:ext cx="1980000" cy="1800000"/>
          </a:xfrm>
          <a:prstGeom prst="hexagon">
            <a:avLst/>
          </a:prstGeom>
          <a:ln w="38100">
            <a:solidFill>
              <a:srgbClr val="C00000"/>
            </a:solidFill>
          </a:ln>
        </p:spPr>
      </p:pic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>
          <a:xfrm>
            <a:off x="3992043" y="5583577"/>
            <a:ext cx="4114800" cy="365125"/>
          </a:xfrm>
        </p:spPr>
        <p:txBody>
          <a:bodyPr/>
          <a:lstStyle/>
          <a:p>
            <a:r>
              <a:rPr lang="hu-HU" sz="2000" b="1" i="1" dirty="0" smtClean="0">
                <a:solidFill>
                  <a:srgbClr val="002060"/>
                </a:solidFill>
              </a:rPr>
              <a:t>Készítette: Név</a:t>
            </a:r>
            <a:endParaRPr lang="hu-H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0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6000">
        <p14:ripple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40884" y="882318"/>
            <a:ext cx="4435687" cy="1191318"/>
          </a:xfrm>
        </p:spPr>
        <p:txBody>
          <a:bodyPr>
            <a:prstTxWarp prst="textStop">
              <a:avLst/>
            </a:prstTxWarp>
            <a:noAutofit/>
          </a:bodyPr>
          <a:lstStyle/>
          <a:p>
            <a:r>
              <a:rPr lang="hu-HU" sz="5400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Tartalom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012808" y="2273568"/>
            <a:ext cx="6858721" cy="3811588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hu-HU" sz="3200" b="1" dirty="0" smtClean="0">
                <a:solidFill>
                  <a:schemeClr val="accent1">
                    <a:lumMod val="75000"/>
                  </a:schemeClr>
                </a:solidFill>
                <a:hlinkClick r:id="rId2" action="ppaction://hlinksldjump"/>
              </a:rPr>
              <a:t>Mobiltelefonok operációs rendszere</a:t>
            </a:r>
            <a:endParaRPr lang="hu-H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hu-HU" sz="3200" b="1" dirty="0" smtClean="0">
                <a:solidFill>
                  <a:schemeClr val="accent1">
                    <a:lumMod val="75000"/>
                  </a:schemeClr>
                </a:solidFill>
                <a:hlinkClick r:id="rId3" action="ppaction://hlinksldjump"/>
              </a:rPr>
              <a:t>Mobiltelefonos applikációk</a:t>
            </a:r>
            <a:endParaRPr lang="hu-H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hu-HU" sz="3200" b="1" dirty="0" smtClean="0">
                <a:solidFill>
                  <a:schemeClr val="accent1">
                    <a:lumMod val="75000"/>
                  </a:schemeClr>
                </a:solidFill>
                <a:hlinkClick r:id="rId4" action="ppaction://hlinksldjump"/>
              </a:rPr>
              <a:t>Szavazás, teszt, kvíz online</a:t>
            </a:r>
            <a:endParaRPr lang="hu-H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hu-HU" sz="3200" b="1" dirty="0" smtClean="0">
                <a:solidFill>
                  <a:schemeClr val="accent1">
                    <a:lumMod val="75000"/>
                  </a:schemeClr>
                </a:solidFill>
                <a:hlinkClick r:id="rId5" action="ppaction://hlinksldjump"/>
              </a:rPr>
              <a:t>Kiterjesztett valóság</a:t>
            </a:r>
            <a:endParaRPr lang="hu-H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Csoportba foglalás 5"/>
          <p:cNvGrpSpPr/>
          <p:nvPr/>
        </p:nvGrpSpPr>
        <p:grpSpPr>
          <a:xfrm>
            <a:off x="7926194" y="882318"/>
            <a:ext cx="2880000" cy="5040000"/>
            <a:chOff x="6171442" y="1171921"/>
            <a:chExt cx="2515358" cy="4430656"/>
          </a:xfrm>
        </p:grpSpPr>
        <p:grpSp>
          <p:nvGrpSpPr>
            <p:cNvPr id="5" name="Csoportba foglalás 4"/>
            <p:cNvGrpSpPr/>
            <p:nvPr/>
          </p:nvGrpSpPr>
          <p:grpSpPr>
            <a:xfrm>
              <a:off x="6171442" y="1171921"/>
              <a:ext cx="2515358" cy="4430656"/>
              <a:chOff x="8830421" y="910596"/>
              <a:chExt cx="2515358" cy="4430656"/>
            </a:xfrm>
          </p:grpSpPr>
          <p:sp>
            <p:nvSpPr>
              <p:cNvPr id="9" name="Lekerekített téglalap 8"/>
              <p:cNvSpPr/>
              <p:nvPr/>
            </p:nvSpPr>
            <p:spPr>
              <a:xfrm>
                <a:off x="8830421" y="910596"/>
                <a:ext cx="2515358" cy="4430656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1" name="Lekerekített téglalap 10"/>
              <p:cNvSpPr/>
              <p:nvPr/>
            </p:nvSpPr>
            <p:spPr>
              <a:xfrm>
                <a:off x="9824711" y="4998117"/>
                <a:ext cx="464032" cy="137612"/>
              </a:xfrm>
              <a:prstGeom prst="roundRect">
                <a:avLst/>
              </a:prstGeom>
              <a:noFill/>
              <a:ln w="127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3" name="Ellipszis 12"/>
              <p:cNvSpPr/>
              <p:nvPr/>
            </p:nvSpPr>
            <p:spPr>
              <a:xfrm>
                <a:off x="10888963" y="1096329"/>
                <a:ext cx="110964" cy="116441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7" name="Szalagnyíl lefelé 16"/>
              <p:cNvSpPr/>
              <p:nvPr/>
            </p:nvSpPr>
            <p:spPr>
              <a:xfrm rot="16200000" flipV="1">
                <a:off x="10783139" y="5013150"/>
                <a:ext cx="231820" cy="201753"/>
              </a:xfrm>
              <a:prstGeom prst="curvedDownArrow">
                <a:avLst>
                  <a:gd name="adj1" fmla="val 12829"/>
                  <a:gd name="adj2" fmla="val 50000"/>
                  <a:gd name="adj3" fmla="val 25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" name="Csoportba foglalás 19"/>
              <p:cNvGrpSpPr/>
              <p:nvPr/>
            </p:nvGrpSpPr>
            <p:grpSpPr>
              <a:xfrm>
                <a:off x="9187752" y="5017080"/>
                <a:ext cx="281599" cy="172592"/>
                <a:chOff x="4664271" y="6021857"/>
                <a:chExt cx="405169" cy="236648"/>
              </a:xfrm>
            </p:grpSpPr>
            <p:sp>
              <p:nvSpPr>
                <p:cNvPr id="19" name="Téglalap 18"/>
                <p:cNvSpPr/>
                <p:nvPr/>
              </p:nvSpPr>
              <p:spPr>
                <a:xfrm>
                  <a:off x="4702788" y="6021857"/>
                  <a:ext cx="366652" cy="17607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8" name="Téglalap 17"/>
                <p:cNvSpPr/>
                <p:nvPr/>
              </p:nvSpPr>
              <p:spPr>
                <a:xfrm>
                  <a:off x="4664271" y="6082435"/>
                  <a:ext cx="366652" cy="17607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pic>
            <p:nvPicPr>
              <p:cNvPr id="3" name="Kép 2"/>
              <p:cNvPicPr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37392" y="1339643"/>
                <a:ext cx="2158069" cy="3575562"/>
              </a:xfrm>
              <a:prstGeom prst="rect">
                <a:avLst/>
              </a:prstGeom>
            </p:spPr>
          </p:pic>
        </p:grpSp>
        <p:sp>
          <p:nvSpPr>
            <p:cNvPr id="14" name="Szövegdoboz 13"/>
            <p:cNvSpPr txBox="1"/>
            <p:nvPr/>
          </p:nvSpPr>
          <p:spPr>
            <a:xfrm>
              <a:off x="6810372" y="1331608"/>
              <a:ext cx="1198919" cy="269360"/>
            </a:xfrm>
            <a:prstGeom prst="rect">
              <a:avLst/>
            </a:prstGeom>
            <a:noFill/>
          </p:spPr>
          <p:txBody>
            <a:bodyPr wrap="square" rtlCol="0">
              <a:prstTxWarp prst="textTriangleInverted">
                <a:avLst/>
              </a:prstTxWarp>
              <a:spAutoFit/>
            </a:bodyPr>
            <a:lstStyle/>
            <a:p>
              <a:r>
                <a:rPr lang="hu-HU" dirty="0" smtClean="0">
                  <a:solidFill>
                    <a:schemeClr val="bg1">
                      <a:lumMod val="75000"/>
                    </a:schemeClr>
                  </a:solidFill>
                </a:rPr>
                <a:t>MOBILOM</a:t>
              </a:r>
              <a:endParaRPr lang="hu-HU" dirty="0"/>
            </a:p>
          </p:txBody>
        </p:sp>
      </p:grpSp>
      <p:sp>
        <p:nvSpPr>
          <p:cNvPr id="57" name="Dia számának helye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z="2000" smtClean="0">
                <a:solidFill>
                  <a:srgbClr val="002060"/>
                </a:solidFill>
              </a:rPr>
              <a:t>2</a:t>
            </a:fld>
            <a:endParaRPr lang="hu-H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5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accent5">
                <a:lumMod val="0"/>
                <a:lumOff val="100000"/>
              </a:schemeClr>
            </a:gs>
            <a:gs pos="60000">
              <a:schemeClr val="accent1">
                <a:lumMod val="40000"/>
                <a:lumOff val="60000"/>
              </a:schemeClr>
            </a:gs>
            <a:gs pos="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övegdoboz 6"/>
          <p:cNvSpPr txBox="1"/>
          <p:nvPr/>
        </p:nvSpPr>
        <p:spPr>
          <a:xfrm>
            <a:off x="2051408" y="4935975"/>
            <a:ext cx="87121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i="1" dirty="0" smtClean="0">
                <a:solidFill>
                  <a:srgbClr val="C00000"/>
                </a:solidFill>
              </a:rPr>
              <a:t>Legtöbb alkalmazás </a:t>
            </a:r>
            <a:r>
              <a:rPr lang="hu-HU" sz="3200" b="1" i="1" dirty="0">
                <a:solidFill>
                  <a:srgbClr val="C00000"/>
                </a:solidFill>
              </a:rPr>
              <a:t>fut </a:t>
            </a:r>
            <a:r>
              <a:rPr lang="hu-HU" sz="3200" b="1" i="1" dirty="0" smtClean="0">
                <a:solidFill>
                  <a:srgbClr val="C00000"/>
                </a:solidFill>
              </a:rPr>
              <a:t/>
            </a:r>
            <a:br>
              <a:rPr lang="hu-HU" sz="3200" b="1" i="1" dirty="0" smtClean="0">
                <a:solidFill>
                  <a:srgbClr val="C00000"/>
                </a:solidFill>
              </a:rPr>
            </a:br>
            <a:r>
              <a:rPr lang="hu-HU" sz="3200" b="1" i="1" dirty="0" smtClean="0">
                <a:solidFill>
                  <a:srgbClr val="C00000"/>
                </a:solidFill>
              </a:rPr>
              <a:t>Apple </a:t>
            </a:r>
            <a:r>
              <a:rPr lang="hu-HU" sz="3200" b="1" i="1" dirty="0">
                <a:solidFill>
                  <a:srgbClr val="C00000"/>
                </a:solidFill>
              </a:rPr>
              <a:t>iOS, Android és Windows rendszereken is</a:t>
            </a:r>
            <a:r>
              <a:rPr lang="hu-HU" sz="3200" b="1" i="1" dirty="0" smtClean="0">
                <a:solidFill>
                  <a:srgbClr val="C00000"/>
                </a:solidFill>
              </a:rPr>
              <a:t>.</a:t>
            </a:r>
            <a:endParaRPr lang="hu-HU" sz="3200" b="1" i="1" dirty="0">
              <a:solidFill>
                <a:srgbClr val="C00000"/>
              </a:solidFill>
            </a:endParaRPr>
          </a:p>
        </p:txBody>
      </p:sp>
      <p:sp>
        <p:nvSpPr>
          <p:cNvPr id="15" name="Cím 1"/>
          <p:cNvSpPr>
            <a:spLocks noGrp="1"/>
          </p:cNvSpPr>
          <p:nvPr>
            <p:ph type="title"/>
          </p:nvPr>
        </p:nvSpPr>
        <p:spPr>
          <a:xfrm>
            <a:off x="1869254" y="160118"/>
            <a:ext cx="9130352" cy="1514901"/>
          </a:xfrm>
          <a:ln w="12700">
            <a:noFill/>
          </a:ln>
        </p:spPr>
        <p:txBody>
          <a:bodyPr>
            <a:noAutofit/>
          </a:bodyPr>
          <a:lstStyle/>
          <a:p>
            <a:pPr algn="ctr"/>
            <a:r>
              <a:rPr lang="hu-HU" sz="5400" b="1" i="1" dirty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Mobiltelefonok operációs rendszere</a:t>
            </a:r>
          </a:p>
        </p:txBody>
      </p:sp>
      <p:graphicFrame>
        <p:nvGraphicFramePr>
          <p:cNvPr id="14" name="Tábláza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202048"/>
              </p:ext>
            </p:extLst>
          </p:nvPr>
        </p:nvGraphicFramePr>
        <p:xfrm>
          <a:off x="1842330" y="1918218"/>
          <a:ext cx="8640000" cy="288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0">
                  <a:extLst>
                    <a:ext uri="{9D8B030D-6E8A-4147-A177-3AD203B41FA5}">
                      <a16:colId xmlns:a16="http://schemas.microsoft.com/office/drawing/2014/main" val="174775798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1591910869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3145990027"/>
                    </a:ext>
                  </a:extLst>
                </a:gridCol>
              </a:tblGrid>
              <a:tr h="913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3200" dirty="0" smtClean="0">
                          <a:ln>
                            <a:solidFill>
                              <a:srgbClr val="143250"/>
                            </a:solidFill>
                          </a:ln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Apple iOS</a:t>
                      </a:r>
                    </a:p>
                  </a:txBody>
                  <a:tcPr marL="92785" marR="92785" marT="46392" marB="46392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 smtClean="0">
                          <a:ln>
                            <a:solidFill>
                              <a:srgbClr val="143250"/>
                            </a:solidFill>
                          </a:ln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Android</a:t>
                      </a:r>
                      <a:endParaRPr lang="hu-HU" sz="3200" dirty="0">
                        <a:ln>
                          <a:solidFill>
                            <a:srgbClr val="143250"/>
                          </a:solidFill>
                        </a:ln>
                        <a:solidFill>
                          <a:schemeClr val="bg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92785" marR="92785" marT="46392" marB="46392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3200" dirty="0" smtClean="0">
                          <a:ln>
                            <a:solidFill>
                              <a:srgbClr val="143250"/>
                            </a:solidFill>
                          </a:ln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Windows</a:t>
                      </a:r>
                    </a:p>
                  </a:txBody>
                  <a:tcPr marL="92785" marR="92785" marT="46392" marB="46392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729490"/>
                  </a:ext>
                </a:extLst>
              </a:tr>
              <a:tr h="19662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3200" dirty="0" smtClean="0"/>
                    </a:p>
                    <a:p>
                      <a:pPr algn="ctr"/>
                      <a:endParaRPr lang="hu-HU" sz="3200" dirty="0"/>
                    </a:p>
                  </a:txBody>
                  <a:tcPr marL="92785" marR="92785" marT="46392" marB="46392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3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2785" marR="92785" marT="46392" marB="46392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3200" dirty="0" smtClean="0"/>
                    </a:p>
                    <a:p>
                      <a:pPr algn="ctr"/>
                      <a:endParaRPr lang="hu-HU" sz="3200" dirty="0"/>
                    </a:p>
                  </a:txBody>
                  <a:tcPr marL="92785" marR="92785" marT="46392" marB="46392"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459412"/>
                  </a:ext>
                </a:extLst>
              </a:tr>
            </a:tbl>
          </a:graphicData>
        </a:graphic>
      </p:graphicFrame>
      <p:grpSp>
        <p:nvGrpSpPr>
          <p:cNvPr id="2" name="Csoportba foglalás 1"/>
          <p:cNvGrpSpPr/>
          <p:nvPr/>
        </p:nvGrpSpPr>
        <p:grpSpPr>
          <a:xfrm>
            <a:off x="166529" y="105408"/>
            <a:ext cx="11446994" cy="6720209"/>
            <a:chOff x="166529" y="105408"/>
            <a:chExt cx="11446994" cy="6720209"/>
          </a:xfrm>
        </p:grpSpPr>
        <p:grpSp>
          <p:nvGrpSpPr>
            <p:cNvPr id="41" name="Csoportba foglalás 40"/>
            <p:cNvGrpSpPr/>
            <p:nvPr/>
          </p:nvGrpSpPr>
          <p:grpSpPr>
            <a:xfrm>
              <a:off x="166529" y="105408"/>
              <a:ext cx="976440" cy="6720209"/>
              <a:chOff x="-92495" y="32675"/>
              <a:chExt cx="2060115" cy="6720209"/>
            </a:xfrm>
          </p:grpSpPr>
          <p:sp>
            <p:nvSpPr>
              <p:cNvPr id="25" name="Rombusz 24"/>
              <p:cNvSpPr/>
              <p:nvPr/>
            </p:nvSpPr>
            <p:spPr>
              <a:xfrm>
                <a:off x="-92495" y="32675"/>
                <a:ext cx="2060115" cy="6720209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2" name="Rombusz 41"/>
              <p:cNvSpPr/>
              <p:nvPr/>
            </p:nvSpPr>
            <p:spPr>
              <a:xfrm>
                <a:off x="351414" y="111870"/>
                <a:ext cx="1163488" cy="6561817"/>
              </a:xfrm>
              <a:prstGeom prst="diamon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3" name="Rombusz 42"/>
              <p:cNvSpPr/>
              <p:nvPr/>
            </p:nvSpPr>
            <p:spPr>
              <a:xfrm>
                <a:off x="570308" y="188374"/>
                <a:ext cx="737701" cy="6403425"/>
              </a:xfrm>
              <a:prstGeom prst="diamond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4" name="Rombusz 43"/>
              <p:cNvSpPr/>
              <p:nvPr/>
            </p:nvSpPr>
            <p:spPr>
              <a:xfrm>
                <a:off x="790209" y="190646"/>
                <a:ext cx="271419" cy="6403425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66" name="Csoportba foglalás 65"/>
            <p:cNvGrpSpPr/>
            <p:nvPr/>
          </p:nvGrpSpPr>
          <p:grpSpPr>
            <a:xfrm rot="5400000">
              <a:off x="5619872" y="831501"/>
              <a:ext cx="893340" cy="11093962"/>
              <a:chOff x="-92495" y="32675"/>
              <a:chExt cx="2060115" cy="6720209"/>
            </a:xfrm>
          </p:grpSpPr>
          <p:sp>
            <p:nvSpPr>
              <p:cNvPr id="67" name="Rombusz 66"/>
              <p:cNvSpPr/>
              <p:nvPr/>
            </p:nvSpPr>
            <p:spPr>
              <a:xfrm>
                <a:off x="-92495" y="32675"/>
                <a:ext cx="2060115" cy="6720209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8" name="Rombusz 67"/>
              <p:cNvSpPr/>
              <p:nvPr/>
            </p:nvSpPr>
            <p:spPr>
              <a:xfrm>
                <a:off x="351414" y="111870"/>
                <a:ext cx="1163488" cy="6561817"/>
              </a:xfrm>
              <a:prstGeom prst="diamon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9" name="Rombusz 68"/>
              <p:cNvSpPr/>
              <p:nvPr/>
            </p:nvSpPr>
            <p:spPr>
              <a:xfrm>
                <a:off x="570308" y="188374"/>
                <a:ext cx="737701" cy="6403425"/>
              </a:xfrm>
              <a:prstGeom prst="diamond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0" name="Rombusz 69"/>
              <p:cNvSpPr/>
              <p:nvPr/>
            </p:nvSpPr>
            <p:spPr>
              <a:xfrm>
                <a:off x="790209" y="190646"/>
                <a:ext cx="271419" cy="6403425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z="2000" smtClean="0">
                <a:solidFill>
                  <a:srgbClr val="002060"/>
                </a:solidFill>
              </a:rPr>
              <a:t>3</a:t>
            </a:fld>
            <a:endParaRPr lang="hu-HU" sz="2000" dirty="0">
              <a:solidFill>
                <a:srgbClr val="002060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2754" y="3244179"/>
            <a:ext cx="1999446" cy="126937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407" y="3106499"/>
            <a:ext cx="2358705" cy="1156408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894" y="3032431"/>
            <a:ext cx="1225296" cy="1304544"/>
          </a:xfrm>
          <a:prstGeom prst="rect">
            <a:avLst/>
          </a:prstGeom>
        </p:spPr>
      </p:pic>
      <p:grpSp>
        <p:nvGrpSpPr>
          <p:cNvPr id="87" name="Csoportba foglalás 86"/>
          <p:cNvGrpSpPr/>
          <p:nvPr/>
        </p:nvGrpSpPr>
        <p:grpSpPr>
          <a:xfrm>
            <a:off x="11292000" y="6131306"/>
            <a:ext cx="900000" cy="720000"/>
            <a:chOff x="10894445" y="5004263"/>
            <a:chExt cx="1463856" cy="1331696"/>
          </a:xfrm>
        </p:grpSpPr>
        <p:grpSp>
          <p:nvGrpSpPr>
            <p:cNvPr id="88" name="Csoportba foglalás 87"/>
            <p:cNvGrpSpPr/>
            <p:nvPr/>
          </p:nvGrpSpPr>
          <p:grpSpPr>
            <a:xfrm>
              <a:off x="10894445" y="5004263"/>
              <a:ext cx="1463856" cy="1331696"/>
              <a:chOff x="5957659" y="4823138"/>
              <a:chExt cx="1712422" cy="1533212"/>
            </a:xfrm>
          </p:grpSpPr>
          <p:grpSp>
            <p:nvGrpSpPr>
              <p:cNvPr id="90" name="Csoportba foglalás 89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92" name="Átellenes sarkain kerekített téglalap 91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93" name="Átellenes sarkain kerekített téglalap 92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91" name="Átellenes sarkain kerekített téglalap 90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89" name="Akciógomb: Tovább vagy Következő 88">
              <a:hlinkClick r:id="" action="ppaction://hlinkshowjump?jump=nextslide" highlightClick="1"/>
            </p:cNvPr>
            <p:cNvSpPr/>
            <p:nvPr/>
          </p:nvSpPr>
          <p:spPr>
            <a:xfrm>
              <a:off x="11259416" y="5431615"/>
              <a:ext cx="672243" cy="536038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94" name="Csoportba foglalás 93"/>
          <p:cNvGrpSpPr/>
          <p:nvPr/>
        </p:nvGrpSpPr>
        <p:grpSpPr>
          <a:xfrm>
            <a:off x="-37649" y="6131306"/>
            <a:ext cx="900000" cy="720000"/>
            <a:chOff x="6620850" y="5140288"/>
            <a:chExt cx="1463856" cy="1331696"/>
          </a:xfrm>
        </p:grpSpPr>
        <p:grpSp>
          <p:nvGrpSpPr>
            <p:cNvPr id="95" name="Csoportba foglalás 94"/>
            <p:cNvGrpSpPr/>
            <p:nvPr/>
          </p:nvGrpSpPr>
          <p:grpSpPr>
            <a:xfrm>
              <a:off x="6620850" y="5140288"/>
              <a:ext cx="1463856" cy="1331696"/>
              <a:chOff x="5957659" y="4823138"/>
              <a:chExt cx="1712422" cy="1533212"/>
            </a:xfrm>
          </p:grpSpPr>
          <p:grpSp>
            <p:nvGrpSpPr>
              <p:cNvPr id="97" name="Csoportba foglalás 96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99" name="Átellenes sarkain kerekített téglalap 98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0" name="Átellenes sarkain kerekített téglalap 99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98" name="Átellenes sarkain kerekített téglalap 97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96" name="Akciógomb: Vissza vagy Előző 95">
              <a:hlinkClick r:id="" action="ppaction://hlinkshowjump?jump=previousslide" highlightClick="1"/>
            </p:cNvPr>
            <p:cNvSpPr/>
            <p:nvPr/>
          </p:nvSpPr>
          <p:spPr>
            <a:xfrm>
              <a:off x="7082444" y="5626598"/>
              <a:ext cx="515389" cy="426263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16" name="Csoportba foglalás 15"/>
          <p:cNvGrpSpPr/>
          <p:nvPr/>
        </p:nvGrpSpPr>
        <p:grpSpPr>
          <a:xfrm>
            <a:off x="5656335" y="6159373"/>
            <a:ext cx="900000" cy="720000"/>
            <a:chOff x="5588095" y="6132077"/>
            <a:chExt cx="900000" cy="720000"/>
          </a:xfrm>
        </p:grpSpPr>
        <p:grpSp>
          <p:nvGrpSpPr>
            <p:cNvPr id="102" name="Csoportba foglalás 101"/>
            <p:cNvGrpSpPr/>
            <p:nvPr/>
          </p:nvGrpSpPr>
          <p:grpSpPr>
            <a:xfrm>
              <a:off x="5588095" y="6132077"/>
              <a:ext cx="900000" cy="720000"/>
              <a:chOff x="5957659" y="4823138"/>
              <a:chExt cx="1712422" cy="1533212"/>
            </a:xfrm>
          </p:grpSpPr>
          <p:grpSp>
            <p:nvGrpSpPr>
              <p:cNvPr id="104" name="Csoportba foglalás 103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106" name="Átellenes sarkain kerekített téglalap 105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7" name="Átellenes sarkain kerekített téglalap 106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105" name="Átellenes sarkain kerekített téglalap 104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3" name="Akciógomb: Kezdő dia 12">
              <a:hlinkClick r:id="rId5" action="ppaction://hlinksldjump" highlightClick="1"/>
            </p:cNvPr>
            <p:cNvSpPr/>
            <p:nvPr/>
          </p:nvSpPr>
          <p:spPr>
            <a:xfrm>
              <a:off x="5814789" y="6297959"/>
              <a:ext cx="414041" cy="393641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390050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>
            <a:spLocks noGrp="1"/>
          </p:cNvSpPr>
          <p:nvPr>
            <p:ph type="title"/>
          </p:nvPr>
        </p:nvSpPr>
        <p:spPr>
          <a:xfrm>
            <a:off x="2143720" y="65050"/>
            <a:ext cx="7904560" cy="1097737"/>
          </a:xfrm>
          <a:noFill/>
        </p:spPr>
        <p:txBody>
          <a:bodyPr>
            <a:noAutofit/>
          </a:bodyPr>
          <a:lstStyle/>
          <a:p>
            <a:pPr algn="ctr"/>
            <a:r>
              <a:rPr lang="hu-HU" sz="5400" b="1" i="1" dirty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Mobiltelefonos applikációk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145443" y="1282582"/>
            <a:ext cx="8637949" cy="4031873"/>
          </a:xfrm>
          <a:prstGeom prst="rect">
            <a:avLst/>
          </a:prstGeom>
          <a:noFill/>
        </p:spPr>
        <p:txBody>
          <a:bodyPr wrap="square" numCol="2" spcCol="180000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Zanza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Blue-Bot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Duolingo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QR Code Reader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Magyar História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Földrajz Kvízpercek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Vaktérkép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Photomath</a:t>
            </a:r>
          </a:p>
          <a:p>
            <a:pPr marL="360363" indent="-360363"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Kétéltű- és hüllőhatározó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Matek Trükkök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Graphing Calc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Kötelező olvasmányok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Socrative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Töri Mánia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Kahoot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Tartalom helye 1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886" y="1089000"/>
            <a:ext cx="2880000" cy="4680000"/>
          </a:xfrm>
          <a:prstGeom prst="rect">
            <a:avLst/>
          </a:prstGeom>
          <a:ln w="177800" cmpd="tri">
            <a:solidFill>
              <a:srgbClr val="C00000"/>
            </a:solidFill>
          </a:ln>
        </p:spPr>
      </p:pic>
      <p:sp>
        <p:nvSpPr>
          <p:cNvPr id="50" name="Dia számának helye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z="2000" smtClean="0">
                <a:solidFill>
                  <a:srgbClr val="002060"/>
                </a:solidFill>
              </a:rPr>
              <a:t>4</a:t>
            </a:fld>
            <a:endParaRPr lang="hu-HU" sz="2000" dirty="0">
              <a:solidFill>
                <a:srgbClr val="002060"/>
              </a:solidFill>
            </a:endParaRPr>
          </a:p>
        </p:txBody>
      </p:sp>
      <p:grpSp>
        <p:nvGrpSpPr>
          <p:cNvPr id="94" name="Csoportba foglalás 93"/>
          <p:cNvGrpSpPr/>
          <p:nvPr/>
        </p:nvGrpSpPr>
        <p:grpSpPr>
          <a:xfrm>
            <a:off x="11304192" y="6128026"/>
            <a:ext cx="900000" cy="720000"/>
            <a:chOff x="10894445" y="5004263"/>
            <a:chExt cx="1463856" cy="1331696"/>
          </a:xfrm>
        </p:grpSpPr>
        <p:grpSp>
          <p:nvGrpSpPr>
            <p:cNvPr id="95" name="Csoportba foglalás 94"/>
            <p:cNvGrpSpPr/>
            <p:nvPr/>
          </p:nvGrpSpPr>
          <p:grpSpPr>
            <a:xfrm>
              <a:off x="10894445" y="5004263"/>
              <a:ext cx="1463856" cy="1331696"/>
              <a:chOff x="5957659" y="4823138"/>
              <a:chExt cx="1712422" cy="1533212"/>
            </a:xfrm>
          </p:grpSpPr>
          <p:grpSp>
            <p:nvGrpSpPr>
              <p:cNvPr id="97" name="Csoportba foglalás 96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99" name="Átellenes sarkain kerekített téglalap 98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0" name="Átellenes sarkain kerekített téglalap 99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98" name="Átellenes sarkain kerekített téglalap 97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96" name="Akciógomb: Tovább vagy Következő 95">
              <a:hlinkClick r:id="" action="ppaction://hlinkshowjump?jump=nextslide" highlightClick="1"/>
            </p:cNvPr>
            <p:cNvSpPr/>
            <p:nvPr/>
          </p:nvSpPr>
          <p:spPr>
            <a:xfrm>
              <a:off x="11259416" y="5431615"/>
              <a:ext cx="672243" cy="536038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101" name="Csoportba foglalás 100"/>
          <p:cNvGrpSpPr/>
          <p:nvPr/>
        </p:nvGrpSpPr>
        <p:grpSpPr>
          <a:xfrm>
            <a:off x="-14751" y="6128026"/>
            <a:ext cx="900000" cy="720000"/>
            <a:chOff x="6620850" y="5140288"/>
            <a:chExt cx="1463856" cy="1331696"/>
          </a:xfrm>
        </p:grpSpPr>
        <p:grpSp>
          <p:nvGrpSpPr>
            <p:cNvPr id="102" name="Csoportba foglalás 101"/>
            <p:cNvGrpSpPr/>
            <p:nvPr/>
          </p:nvGrpSpPr>
          <p:grpSpPr>
            <a:xfrm>
              <a:off x="6620850" y="5140288"/>
              <a:ext cx="1463856" cy="1331696"/>
              <a:chOff x="5957659" y="4823138"/>
              <a:chExt cx="1712422" cy="1533212"/>
            </a:xfrm>
          </p:grpSpPr>
          <p:grpSp>
            <p:nvGrpSpPr>
              <p:cNvPr id="104" name="Csoportba foglalás 103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106" name="Átellenes sarkain kerekített téglalap 105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07" name="Átellenes sarkain kerekített téglalap 106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105" name="Átellenes sarkain kerekített téglalap 104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03" name="Akciógomb: Vissza vagy Előző 102">
              <a:hlinkClick r:id="" action="ppaction://hlinkshowjump?jump=previousslide" highlightClick="1"/>
            </p:cNvPr>
            <p:cNvSpPr/>
            <p:nvPr/>
          </p:nvSpPr>
          <p:spPr>
            <a:xfrm>
              <a:off x="7082444" y="5626598"/>
              <a:ext cx="515389" cy="426263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108" name="Csoportba foglalás 107"/>
          <p:cNvGrpSpPr/>
          <p:nvPr/>
        </p:nvGrpSpPr>
        <p:grpSpPr>
          <a:xfrm>
            <a:off x="5642687" y="6132077"/>
            <a:ext cx="900000" cy="720000"/>
            <a:chOff x="5588095" y="6132077"/>
            <a:chExt cx="900000" cy="720000"/>
          </a:xfrm>
        </p:grpSpPr>
        <p:grpSp>
          <p:nvGrpSpPr>
            <p:cNvPr id="109" name="Csoportba foglalás 108"/>
            <p:cNvGrpSpPr/>
            <p:nvPr/>
          </p:nvGrpSpPr>
          <p:grpSpPr>
            <a:xfrm>
              <a:off x="5588095" y="6132077"/>
              <a:ext cx="900000" cy="720000"/>
              <a:chOff x="5957659" y="4823138"/>
              <a:chExt cx="1712422" cy="1533212"/>
            </a:xfrm>
          </p:grpSpPr>
          <p:grpSp>
            <p:nvGrpSpPr>
              <p:cNvPr id="111" name="Csoportba foglalás 110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113" name="Átellenes sarkain kerekített téglalap 112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4" name="Átellenes sarkain kerekített téglalap 113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112" name="Átellenes sarkain kerekített téglalap 111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10" name="Akciógomb: Kezdő dia 109">
              <a:hlinkClick r:id="rId3" action="ppaction://hlinksldjump" highlightClick="1"/>
            </p:cNvPr>
            <p:cNvSpPr/>
            <p:nvPr/>
          </p:nvSpPr>
          <p:spPr>
            <a:xfrm>
              <a:off x="5814789" y="6297959"/>
              <a:ext cx="414041" cy="393641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</p:spTree>
    <p:extLst>
      <p:ext uri="{BB962C8B-B14F-4D97-AF65-F5344CB8AC3E}">
        <p14:creationId xmlns:p14="http://schemas.microsoft.com/office/powerpoint/2010/main" val="99514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ím 1"/>
          <p:cNvSpPr txBox="1">
            <a:spLocks/>
          </p:cNvSpPr>
          <p:nvPr/>
        </p:nvSpPr>
        <p:spPr>
          <a:xfrm>
            <a:off x="3173473" y="132118"/>
            <a:ext cx="5895576" cy="155951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5400" b="1" i="1" dirty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Szavazás, teszt, </a:t>
            </a:r>
            <a:r>
              <a:rPr lang="hu-HU" sz="5400" b="1" i="1" dirty="0" smtClean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kvíz </a:t>
            </a:r>
          </a:p>
          <a:p>
            <a:pPr algn="ctr"/>
            <a:r>
              <a:rPr lang="hu-HU" sz="5400" b="1" i="1" dirty="0" smtClean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online</a:t>
            </a:r>
            <a:endParaRPr lang="hu-HU" sz="5400" b="1" i="1" dirty="0">
              <a:ln w="1270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36" name="Csoportba foglalás 35"/>
          <p:cNvGrpSpPr/>
          <p:nvPr/>
        </p:nvGrpSpPr>
        <p:grpSpPr>
          <a:xfrm>
            <a:off x="11610" y="2077410"/>
            <a:ext cx="12192006" cy="4555761"/>
            <a:chOff x="25061" y="1633467"/>
            <a:chExt cx="12192006" cy="4555761"/>
          </a:xfrm>
        </p:grpSpPr>
        <p:grpSp>
          <p:nvGrpSpPr>
            <p:cNvPr id="22" name="Csoportba foglalás 21"/>
            <p:cNvGrpSpPr/>
            <p:nvPr/>
          </p:nvGrpSpPr>
          <p:grpSpPr>
            <a:xfrm>
              <a:off x="5790551" y="1633467"/>
              <a:ext cx="668992" cy="4304662"/>
              <a:chOff x="-92495" y="32675"/>
              <a:chExt cx="2060115" cy="6720209"/>
            </a:xfrm>
          </p:grpSpPr>
          <p:sp>
            <p:nvSpPr>
              <p:cNvPr id="26" name="Rombusz 25"/>
              <p:cNvSpPr/>
              <p:nvPr/>
            </p:nvSpPr>
            <p:spPr>
              <a:xfrm>
                <a:off x="-92495" y="32675"/>
                <a:ext cx="2060115" cy="6720209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Rombusz 26"/>
              <p:cNvSpPr/>
              <p:nvPr/>
            </p:nvSpPr>
            <p:spPr>
              <a:xfrm>
                <a:off x="351414" y="111870"/>
                <a:ext cx="1163488" cy="6561817"/>
              </a:xfrm>
              <a:prstGeom prst="diamon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8" name="Rombusz 27"/>
              <p:cNvSpPr/>
              <p:nvPr/>
            </p:nvSpPr>
            <p:spPr>
              <a:xfrm>
                <a:off x="570308" y="188374"/>
                <a:ext cx="737701" cy="6403425"/>
              </a:xfrm>
              <a:prstGeom prst="diamond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9" name="Rombusz 28"/>
              <p:cNvSpPr/>
              <p:nvPr/>
            </p:nvSpPr>
            <p:spPr>
              <a:xfrm>
                <a:off x="790209" y="190646"/>
                <a:ext cx="271419" cy="6403425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30" name="Csoportba foglalás 29"/>
            <p:cNvGrpSpPr/>
            <p:nvPr/>
          </p:nvGrpSpPr>
          <p:grpSpPr>
            <a:xfrm rot="16200000">
              <a:off x="5733407" y="-296088"/>
              <a:ext cx="775313" cy="12192006"/>
              <a:chOff x="-92493" y="32678"/>
              <a:chExt cx="2060115" cy="6720209"/>
            </a:xfrm>
          </p:grpSpPr>
          <p:sp>
            <p:nvSpPr>
              <p:cNvPr id="31" name="Rombusz 30"/>
              <p:cNvSpPr/>
              <p:nvPr/>
            </p:nvSpPr>
            <p:spPr>
              <a:xfrm>
                <a:off x="-92493" y="32678"/>
                <a:ext cx="2060115" cy="6720209"/>
              </a:xfrm>
              <a:prstGeom prst="diamond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2" name="Rombusz 31"/>
              <p:cNvSpPr/>
              <p:nvPr/>
            </p:nvSpPr>
            <p:spPr>
              <a:xfrm>
                <a:off x="351414" y="111870"/>
                <a:ext cx="1163488" cy="6561817"/>
              </a:xfrm>
              <a:prstGeom prst="diamon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3" name="Rombusz 32"/>
              <p:cNvSpPr/>
              <p:nvPr/>
            </p:nvSpPr>
            <p:spPr>
              <a:xfrm>
                <a:off x="570308" y="188374"/>
                <a:ext cx="737701" cy="6403425"/>
              </a:xfrm>
              <a:prstGeom prst="diamond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4" name="Rombusz 33"/>
              <p:cNvSpPr/>
              <p:nvPr/>
            </p:nvSpPr>
            <p:spPr>
              <a:xfrm>
                <a:off x="790209" y="190646"/>
                <a:ext cx="271419" cy="6403425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35" name="Téglalap 34"/>
            <p:cNvSpPr/>
            <p:nvPr/>
          </p:nvSpPr>
          <p:spPr>
            <a:xfrm>
              <a:off x="5647057" y="5413914"/>
              <a:ext cx="946484" cy="775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sp>
        <p:nvSpPr>
          <p:cNvPr id="77" name="Dia számának helye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z="2000" smtClean="0">
                <a:solidFill>
                  <a:srgbClr val="002060"/>
                </a:solidFill>
              </a:rPr>
              <a:t>5</a:t>
            </a:fld>
            <a:endParaRPr lang="hu-HU" sz="2000" dirty="0">
              <a:solidFill>
                <a:srgbClr val="002060"/>
              </a:solidFill>
            </a:endParaRPr>
          </a:p>
        </p:txBody>
      </p:sp>
      <p:grpSp>
        <p:nvGrpSpPr>
          <p:cNvPr id="3" name="Csoportba foglalás 2"/>
          <p:cNvGrpSpPr/>
          <p:nvPr/>
        </p:nvGrpSpPr>
        <p:grpSpPr>
          <a:xfrm>
            <a:off x="6713280" y="1890256"/>
            <a:ext cx="5043471" cy="3240000"/>
            <a:chOff x="6713280" y="1890256"/>
            <a:chExt cx="5043471" cy="3243752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14" name="Kép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280" y="1894008"/>
              <a:ext cx="3240000" cy="32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Kép 15">
              <a:hlinkClick r:id="rId3"/>
            </p:cNvPr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6751" y="1890256"/>
              <a:ext cx="1800000" cy="32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72" name="Lefelé nyílbuborék 71"/>
          <p:cNvSpPr/>
          <p:nvPr/>
        </p:nvSpPr>
        <p:spPr>
          <a:xfrm>
            <a:off x="439738" y="1072808"/>
            <a:ext cx="2054080" cy="751925"/>
          </a:xfrm>
          <a:prstGeom prst="downArrow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/>
              <a:t>Kattints a képre!</a:t>
            </a:r>
            <a:endParaRPr lang="hu-HU" sz="2000" dirty="0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555505" y="1852269"/>
            <a:ext cx="5078101" cy="3240000"/>
            <a:chOff x="462978" y="1855788"/>
            <a:chExt cx="5078101" cy="3244424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11" name="Kép 10">
              <a:hlinkClick r:id="rId5"/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978" y="1855788"/>
              <a:ext cx="1822500" cy="32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Kép 17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1079" y="1860212"/>
              <a:ext cx="3240000" cy="32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75" name="Csoportba foglalás 74"/>
          <p:cNvGrpSpPr/>
          <p:nvPr/>
        </p:nvGrpSpPr>
        <p:grpSpPr>
          <a:xfrm>
            <a:off x="11291816" y="6126414"/>
            <a:ext cx="900000" cy="720000"/>
            <a:chOff x="10894445" y="5004263"/>
            <a:chExt cx="1463856" cy="1331696"/>
          </a:xfrm>
        </p:grpSpPr>
        <p:grpSp>
          <p:nvGrpSpPr>
            <p:cNvPr id="76" name="Csoportba foglalás 75"/>
            <p:cNvGrpSpPr/>
            <p:nvPr/>
          </p:nvGrpSpPr>
          <p:grpSpPr>
            <a:xfrm>
              <a:off x="10894445" y="5004263"/>
              <a:ext cx="1463856" cy="1331696"/>
              <a:chOff x="5957659" y="4823138"/>
              <a:chExt cx="1712422" cy="1533212"/>
            </a:xfrm>
          </p:grpSpPr>
          <p:grpSp>
            <p:nvGrpSpPr>
              <p:cNvPr id="115" name="Csoportba foglalás 114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117" name="Átellenes sarkain kerekített téglalap 116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8" name="Átellenes sarkain kerekített téglalap 117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116" name="Átellenes sarkain kerekített téglalap 115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14" name="Akciógomb: Tovább vagy Következő 113">
              <a:hlinkClick r:id="" action="ppaction://hlinkshowjump?jump=nextslide" highlightClick="1"/>
            </p:cNvPr>
            <p:cNvSpPr/>
            <p:nvPr/>
          </p:nvSpPr>
          <p:spPr>
            <a:xfrm>
              <a:off x="11259416" y="5431615"/>
              <a:ext cx="672243" cy="536038"/>
            </a:xfrm>
            <a:prstGeom prst="actionButtonForwardNex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119" name="Csoportba foglalás 118"/>
          <p:cNvGrpSpPr/>
          <p:nvPr/>
        </p:nvGrpSpPr>
        <p:grpSpPr>
          <a:xfrm>
            <a:off x="-10263" y="6145641"/>
            <a:ext cx="900000" cy="720000"/>
            <a:chOff x="6620850" y="5140288"/>
            <a:chExt cx="1463856" cy="1331696"/>
          </a:xfrm>
        </p:grpSpPr>
        <p:grpSp>
          <p:nvGrpSpPr>
            <p:cNvPr id="120" name="Csoportba foglalás 119"/>
            <p:cNvGrpSpPr/>
            <p:nvPr/>
          </p:nvGrpSpPr>
          <p:grpSpPr>
            <a:xfrm>
              <a:off x="6620850" y="5140288"/>
              <a:ext cx="1463856" cy="1331696"/>
              <a:chOff x="5957659" y="4823138"/>
              <a:chExt cx="1712422" cy="1533212"/>
            </a:xfrm>
          </p:grpSpPr>
          <p:grpSp>
            <p:nvGrpSpPr>
              <p:cNvPr id="122" name="Csoportba foglalás 121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124" name="Átellenes sarkain kerekített téglalap 123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5" name="Átellenes sarkain kerekített téglalap 124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123" name="Átellenes sarkain kerekített téglalap 122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21" name="Akciógomb: Vissza vagy Előző 120">
              <a:hlinkClick r:id="" action="ppaction://hlinkshowjump?jump=previousslide" highlightClick="1"/>
            </p:cNvPr>
            <p:cNvSpPr/>
            <p:nvPr/>
          </p:nvSpPr>
          <p:spPr>
            <a:xfrm>
              <a:off x="7082444" y="5626598"/>
              <a:ext cx="515389" cy="426263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126" name="Csoportba foglalás 125"/>
          <p:cNvGrpSpPr/>
          <p:nvPr/>
        </p:nvGrpSpPr>
        <p:grpSpPr>
          <a:xfrm>
            <a:off x="5671220" y="6148702"/>
            <a:ext cx="900000" cy="720000"/>
            <a:chOff x="5588095" y="6132077"/>
            <a:chExt cx="900000" cy="720000"/>
          </a:xfrm>
        </p:grpSpPr>
        <p:grpSp>
          <p:nvGrpSpPr>
            <p:cNvPr id="127" name="Csoportba foglalás 126"/>
            <p:cNvGrpSpPr/>
            <p:nvPr/>
          </p:nvGrpSpPr>
          <p:grpSpPr>
            <a:xfrm>
              <a:off x="5588095" y="6132077"/>
              <a:ext cx="900000" cy="720000"/>
              <a:chOff x="5957659" y="4823138"/>
              <a:chExt cx="1712422" cy="1533212"/>
            </a:xfrm>
          </p:grpSpPr>
          <p:grpSp>
            <p:nvGrpSpPr>
              <p:cNvPr id="129" name="Csoportba foglalás 128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131" name="Átellenes sarkain kerekített téglalap 130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32" name="Átellenes sarkain kerekített téglalap 131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130" name="Átellenes sarkain kerekített téglalap 129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28" name="Akciógomb: Kezdő dia 127">
              <a:hlinkClick r:id="rId8" action="ppaction://hlinksldjump" highlightClick="1"/>
            </p:cNvPr>
            <p:cNvSpPr/>
            <p:nvPr/>
          </p:nvSpPr>
          <p:spPr>
            <a:xfrm>
              <a:off x="5814789" y="6297959"/>
              <a:ext cx="414041" cy="393641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sp>
        <p:nvSpPr>
          <p:cNvPr id="43" name="Lefelé nyílbuborék 42"/>
          <p:cNvSpPr/>
          <p:nvPr/>
        </p:nvSpPr>
        <p:spPr>
          <a:xfrm>
            <a:off x="9748704" y="1116320"/>
            <a:ext cx="2054080" cy="751925"/>
          </a:xfrm>
          <a:prstGeom prst="downArrow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/>
              <a:t>Kattints a képre!</a:t>
            </a:r>
            <a:endParaRPr lang="hu-HU" sz="20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889737" y="6464452"/>
            <a:ext cx="2682138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hlinkClick r:id="rId5"/>
              </a:rPr>
              <a:t>https://kahoot.com/</a:t>
            </a:r>
            <a:endParaRPr lang="hu-HU" sz="2000" dirty="0" smtClean="0"/>
          </a:p>
          <a:p>
            <a:r>
              <a:rPr lang="hu-HU" sz="2000" dirty="0" smtClean="0"/>
              <a:t> </a:t>
            </a:r>
            <a:endParaRPr lang="hu-HU" sz="2000" dirty="0"/>
          </a:p>
        </p:txBody>
      </p:sp>
      <p:sp>
        <p:nvSpPr>
          <p:cNvPr id="46" name="Szövegdoboz 45"/>
          <p:cNvSpPr txBox="1"/>
          <p:nvPr/>
        </p:nvSpPr>
        <p:spPr>
          <a:xfrm>
            <a:off x="8014488" y="6441846"/>
            <a:ext cx="2682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>
                <a:hlinkClick r:id="rId9"/>
              </a:rPr>
              <a:t>https://socrative.com</a:t>
            </a:r>
            <a:r>
              <a:rPr lang="hu-HU" sz="2000" dirty="0" smtClean="0">
                <a:hlinkClick r:id="rId9"/>
              </a:rPr>
              <a:t>/</a:t>
            </a:r>
            <a:r>
              <a:rPr lang="hu-HU" sz="2000" dirty="0" smtClean="0"/>
              <a:t>  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8039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5">
                <a:lumMod val="0"/>
                <a:lumOff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ím 1"/>
          <p:cNvSpPr>
            <a:spLocks noGrp="1"/>
          </p:cNvSpPr>
          <p:nvPr>
            <p:ph type="title"/>
          </p:nvPr>
        </p:nvSpPr>
        <p:spPr>
          <a:xfrm>
            <a:off x="1583141" y="191070"/>
            <a:ext cx="9130352" cy="825178"/>
          </a:xfrm>
        </p:spPr>
        <p:txBody>
          <a:bodyPr>
            <a:noAutofit/>
          </a:bodyPr>
          <a:lstStyle/>
          <a:p>
            <a:pPr algn="ctr"/>
            <a:r>
              <a:rPr lang="hu-HU" sz="5400" b="1" i="1" dirty="0" smtClean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Kiterjesztett </a:t>
            </a:r>
            <a:r>
              <a:rPr lang="hu-HU" sz="5400" b="1" i="1" dirty="0">
                <a:ln w="127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valóság</a:t>
            </a:r>
          </a:p>
        </p:txBody>
      </p:sp>
      <p:pic>
        <p:nvPicPr>
          <p:cNvPr id="147" name="Tartalom helye 7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32" t="4775" r="44" b="77520"/>
          <a:stretch/>
        </p:blipFill>
        <p:spPr>
          <a:xfrm>
            <a:off x="1325741" y="1596499"/>
            <a:ext cx="1800000" cy="1800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50" name="Kép 149"/>
          <p:cNvPicPr>
            <a:picLocks noChangeAspect="1"/>
          </p:cNvPicPr>
          <p:nvPr/>
        </p:nvPicPr>
        <p:blipFill rotWithShape="1">
          <a:blip r:embed="rId3"/>
          <a:srcRect l="19721" t="24394" r="50594" b="14039"/>
          <a:stretch/>
        </p:blipFill>
        <p:spPr>
          <a:xfrm>
            <a:off x="5270440" y="1596499"/>
            <a:ext cx="1799954" cy="1800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2" name="Téglalap 151"/>
          <p:cNvSpPr/>
          <p:nvPr/>
        </p:nvSpPr>
        <p:spPr>
          <a:xfrm>
            <a:off x="3914665" y="3059537"/>
            <a:ext cx="4362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/>
              <a:t>Kép forrása: </a:t>
            </a:r>
            <a:br>
              <a:rPr lang="hu-HU" sz="2000" dirty="0" smtClean="0"/>
            </a:br>
            <a:r>
              <a:rPr lang="hu-HU" sz="2000" dirty="0" smtClean="0">
                <a:hlinkClick r:id="rId4"/>
              </a:rPr>
              <a:t>https</a:t>
            </a:r>
            <a:r>
              <a:rPr lang="hu-HU" sz="2000" dirty="0">
                <a:hlinkClick r:id="rId4"/>
              </a:rPr>
              <a:t>://</a:t>
            </a:r>
            <a:r>
              <a:rPr lang="hu-HU" sz="2000" dirty="0" smtClean="0">
                <a:hlinkClick r:id="rId4"/>
              </a:rPr>
              <a:t>pxhere.com/en/photo/1361146</a:t>
            </a:r>
            <a:r>
              <a:rPr lang="hu-HU" sz="2000" dirty="0" smtClean="0"/>
              <a:t> </a:t>
            </a:r>
          </a:p>
        </p:txBody>
      </p:sp>
      <p:sp>
        <p:nvSpPr>
          <p:cNvPr id="158" name="Szövegdoboz 157"/>
          <p:cNvSpPr txBox="1"/>
          <p:nvPr/>
        </p:nvSpPr>
        <p:spPr>
          <a:xfrm>
            <a:off x="56010" y="3950273"/>
            <a:ext cx="100720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/>
              <a:t>A </a:t>
            </a:r>
            <a:r>
              <a:rPr lang="hu-HU" sz="3200" b="1" i="1" u="dotted" spc="1000" dirty="0">
                <a:solidFill>
                  <a:srgbClr val="C00000"/>
                </a:solidFill>
              </a:rPr>
              <a:t>Netedu AR nevű </a:t>
            </a:r>
            <a:r>
              <a:rPr lang="hu-HU" sz="3200" dirty="0" smtClean="0"/>
              <a:t>alkalmazás</a:t>
            </a:r>
            <a:br>
              <a:rPr lang="hu-HU" sz="3200" dirty="0" smtClean="0"/>
            </a:br>
            <a:r>
              <a:rPr lang="hu-HU" sz="3200" b="1" i="1" spc="600" dirty="0" smtClean="0"/>
              <a:t>Fegyverneki Gergő - Aknai Dóra Orsolya</a:t>
            </a:r>
            <a:br>
              <a:rPr lang="hu-HU" sz="3200" b="1" i="1" spc="600" dirty="0" smtClean="0"/>
            </a:br>
            <a:r>
              <a:rPr lang="hu-HU" sz="3200" b="1" i="1" u="wavyHeavy" spc="-300" dirty="0" smtClean="0">
                <a:solidFill>
                  <a:srgbClr val="C00000"/>
                </a:solidFill>
              </a:rPr>
              <a:t>A </a:t>
            </a:r>
            <a:r>
              <a:rPr lang="hu-HU" sz="3200" b="1" i="1" u="wavyHeavy" spc="-300" dirty="0">
                <a:solidFill>
                  <a:srgbClr val="C00000"/>
                </a:solidFill>
              </a:rPr>
              <a:t>mobiltanulás ábécéje pedagógusoknak</a:t>
            </a:r>
            <a:r>
              <a:rPr lang="hu-HU" sz="3200" b="1" i="1" u="wavyHeavy" spc="-3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>című könyvének kísérő alkalmazása</a:t>
            </a:r>
            <a:r>
              <a:rPr lang="hu-HU" sz="3200" dirty="0"/>
              <a:t>. </a:t>
            </a:r>
            <a:r>
              <a:rPr lang="hu-HU" sz="3200" dirty="0" smtClean="0"/>
              <a:t> </a:t>
            </a:r>
            <a:r>
              <a:rPr lang="hu-HU" sz="2800" dirty="0"/>
              <a:t> </a:t>
            </a:r>
            <a:endParaRPr lang="hu-HU" sz="2800" dirty="0" smtClean="0"/>
          </a:p>
        </p:txBody>
      </p:sp>
      <p:pic>
        <p:nvPicPr>
          <p:cNvPr id="160" name="Kép 15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6" b="19099"/>
          <a:stretch/>
        </p:blipFill>
        <p:spPr>
          <a:xfrm>
            <a:off x="9503633" y="1386008"/>
            <a:ext cx="2343771" cy="301484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025" name="Pluszjel 1024"/>
          <p:cNvSpPr/>
          <p:nvPr/>
        </p:nvSpPr>
        <p:spPr>
          <a:xfrm>
            <a:off x="3720584" y="1986072"/>
            <a:ext cx="836841" cy="835702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7" name="Egyenlő 1026"/>
          <p:cNvSpPr/>
          <p:nvPr/>
        </p:nvSpPr>
        <p:spPr>
          <a:xfrm>
            <a:off x="7587478" y="2083520"/>
            <a:ext cx="1055499" cy="640806"/>
          </a:xfrm>
          <a:prstGeom prst="mathEqua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029" name="Felhő 1028"/>
          <p:cNvSpPr/>
          <p:nvPr/>
        </p:nvSpPr>
        <p:spPr>
          <a:xfrm>
            <a:off x="318453" y="345740"/>
            <a:ext cx="2457998" cy="776207"/>
          </a:xfrm>
          <a:prstGeom prst="cloudCallout">
            <a:avLst>
              <a:gd name="adj1" fmla="val 23955"/>
              <a:gd name="adj2" fmla="val 12728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rgbClr val="C00000"/>
                </a:solidFill>
              </a:rPr>
              <a:t>1. Alkalmazás</a:t>
            </a:r>
            <a:endParaRPr lang="hu-HU" sz="2000" dirty="0">
              <a:solidFill>
                <a:srgbClr val="C00000"/>
              </a:solidFill>
            </a:endParaRPr>
          </a:p>
        </p:txBody>
      </p:sp>
      <p:sp>
        <p:nvSpPr>
          <p:cNvPr id="167" name="Felhő 166"/>
          <p:cNvSpPr/>
          <p:nvPr/>
        </p:nvSpPr>
        <p:spPr>
          <a:xfrm>
            <a:off x="5092034" y="860959"/>
            <a:ext cx="2226394" cy="593648"/>
          </a:xfrm>
          <a:prstGeom prst="cloudCallout">
            <a:avLst>
              <a:gd name="adj1" fmla="val -4163"/>
              <a:gd name="adj2" fmla="val 12382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hu-HU" sz="2000" dirty="0" smtClean="0">
                <a:solidFill>
                  <a:srgbClr val="C00000"/>
                </a:solidFill>
              </a:rPr>
              <a:t>2. Kép</a:t>
            </a:r>
            <a:endParaRPr lang="hu-HU" sz="2000" dirty="0">
              <a:solidFill>
                <a:srgbClr val="C00000"/>
              </a:solidFill>
            </a:endParaRPr>
          </a:p>
        </p:txBody>
      </p:sp>
      <p:sp>
        <p:nvSpPr>
          <p:cNvPr id="168" name="Felhő 167"/>
          <p:cNvSpPr/>
          <p:nvPr/>
        </p:nvSpPr>
        <p:spPr>
          <a:xfrm>
            <a:off x="9215093" y="442721"/>
            <a:ext cx="2976907" cy="836476"/>
          </a:xfrm>
          <a:prstGeom prst="cloudCallout">
            <a:avLst>
              <a:gd name="adj1" fmla="val -5747"/>
              <a:gd name="adj2" fmla="val 1131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rgbClr val="C00000"/>
                </a:solidFill>
              </a:rPr>
              <a:t>3. Kiterjesztett valóság</a:t>
            </a:r>
            <a:endParaRPr lang="hu-HU" sz="2000" dirty="0">
              <a:solidFill>
                <a:srgbClr val="C00000"/>
              </a:solidFill>
            </a:endParaRPr>
          </a:p>
        </p:txBody>
      </p:sp>
      <p:sp>
        <p:nvSpPr>
          <p:cNvPr id="1035" name="Dia számának helye 10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F3465-F28B-40F8-88E4-46BB4A0DC5A7}" type="slidenum">
              <a:rPr lang="hu-HU" sz="2000" smtClean="0">
                <a:solidFill>
                  <a:srgbClr val="002060"/>
                </a:solidFill>
              </a:rPr>
              <a:t>6</a:t>
            </a:fld>
            <a:endParaRPr lang="hu-HU" sz="2000" dirty="0">
              <a:solidFill>
                <a:srgbClr val="002060"/>
              </a:solidFill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551B4-04BE-4073-B0C7-AD34CDB2E639}" type="datetime1">
              <a:rPr lang="hu-HU" sz="2000" smtClean="0">
                <a:solidFill>
                  <a:srgbClr val="002060"/>
                </a:solidFill>
              </a:rPr>
              <a:t>2018. 04. 10.</a:t>
            </a:fld>
            <a:endParaRPr lang="hu-HU" sz="2000" dirty="0">
              <a:solidFill>
                <a:srgbClr val="002060"/>
              </a:solidFill>
            </a:endParaRPr>
          </a:p>
        </p:txBody>
      </p:sp>
      <p:grpSp>
        <p:nvGrpSpPr>
          <p:cNvPr id="54" name="Csoportba foglalás 53"/>
          <p:cNvGrpSpPr/>
          <p:nvPr/>
        </p:nvGrpSpPr>
        <p:grpSpPr>
          <a:xfrm>
            <a:off x="-9776" y="6138000"/>
            <a:ext cx="900000" cy="720000"/>
            <a:chOff x="6620850" y="5140288"/>
            <a:chExt cx="1463856" cy="1331696"/>
          </a:xfrm>
        </p:grpSpPr>
        <p:grpSp>
          <p:nvGrpSpPr>
            <p:cNvPr id="55" name="Csoportba foglalás 54"/>
            <p:cNvGrpSpPr/>
            <p:nvPr/>
          </p:nvGrpSpPr>
          <p:grpSpPr>
            <a:xfrm>
              <a:off x="6620850" y="5140288"/>
              <a:ext cx="1463856" cy="1331696"/>
              <a:chOff x="5957659" y="4823138"/>
              <a:chExt cx="1712422" cy="1533212"/>
            </a:xfrm>
          </p:grpSpPr>
          <p:grpSp>
            <p:nvGrpSpPr>
              <p:cNvPr id="57" name="Csoportba foglalás 56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59" name="Átellenes sarkain kerekített téglalap 58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0" name="Átellenes sarkain kerekített téglalap 59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58" name="Átellenes sarkain kerekített téglalap 57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56" name="Akciógomb: Vissza vagy Előző 55">
              <a:hlinkClick r:id="" action="ppaction://hlinkshowjump?jump=previousslide" highlightClick="1"/>
            </p:cNvPr>
            <p:cNvSpPr/>
            <p:nvPr/>
          </p:nvSpPr>
          <p:spPr>
            <a:xfrm>
              <a:off x="7082444" y="5626598"/>
              <a:ext cx="515389" cy="426263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grpSp>
        <p:nvGrpSpPr>
          <p:cNvPr id="61" name="Csoportba foglalás 60"/>
          <p:cNvGrpSpPr/>
          <p:nvPr/>
        </p:nvGrpSpPr>
        <p:grpSpPr>
          <a:xfrm>
            <a:off x="5673296" y="6125322"/>
            <a:ext cx="900000" cy="720000"/>
            <a:chOff x="5588095" y="6132077"/>
            <a:chExt cx="900000" cy="720000"/>
          </a:xfrm>
        </p:grpSpPr>
        <p:grpSp>
          <p:nvGrpSpPr>
            <p:cNvPr id="62" name="Csoportba foglalás 61"/>
            <p:cNvGrpSpPr/>
            <p:nvPr/>
          </p:nvGrpSpPr>
          <p:grpSpPr>
            <a:xfrm>
              <a:off x="5588095" y="6132077"/>
              <a:ext cx="900000" cy="720000"/>
              <a:chOff x="5957659" y="4823138"/>
              <a:chExt cx="1712422" cy="1533212"/>
            </a:xfrm>
          </p:grpSpPr>
          <p:grpSp>
            <p:nvGrpSpPr>
              <p:cNvPr id="64" name="Csoportba foglalás 63"/>
              <p:cNvGrpSpPr/>
              <p:nvPr/>
            </p:nvGrpSpPr>
            <p:grpSpPr>
              <a:xfrm>
                <a:off x="5957659" y="4823138"/>
                <a:ext cx="1712422" cy="1533212"/>
                <a:chOff x="5957659" y="4823138"/>
                <a:chExt cx="1712422" cy="1533212"/>
              </a:xfrm>
            </p:grpSpPr>
            <p:sp>
              <p:nvSpPr>
                <p:cNvPr id="66" name="Átellenes sarkain kerekített téglalap 65"/>
                <p:cNvSpPr/>
                <p:nvPr/>
              </p:nvSpPr>
              <p:spPr>
                <a:xfrm>
                  <a:off x="5957659" y="4823138"/>
                  <a:ext cx="1712422" cy="1533212"/>
                </a:xfrm>
                <a:prstGeom prst="round2Diag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7" name="Átellenes sarkain kerekített téglalap 66"/>
                <p:cNvSpPr/>
                <p:nvPr/>
              </p:nvSpPr>
              <p:spPr>
                <a:xfrm>
                  <a:off x="6110059" y="4975538"/>
                  <a:ext cx="1409260" cy="1251580"/>
                </a:xfrm>
                <a:prstGeom prst="round2Diag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</p:grpSp>
          <p:sp>
            <p:nvSpPr>
              <p:cNvPr id="65" name="Átellenes sarkain kerekített téglalap 64"/>
              <p:cNvSpPr/>
              <p:nvPr/>
            </p:nvSpPr>
            <p:spPr>
              <a:xfrm>
                <a:off x="6262459" y="5127938"/>
                <a:ext cx="1080455" cy="923727"/>
              </a:xfrm>
              <a:prstGeom prst="round2Diag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63" name="Akciógomb: Kezdő dia 62">
              <a:hlinkClick r:id="rId6" action="ppaction://hlinksldjump" highlightClick="1"/>
            </p:cNvPr>
            <p:cNvSpPr/>
            <p:nvPr/>
          </p:nvSpPr>
          <p:spPr>
            <a:xfrm>
              <a:off x="5814789" y="6297959"/>
              <a:ext cx="414041" cy="393641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sp>
        <p:nvSpPr>
          <p:cNvPr id="3" name="Szövegdoboz 2"/>
          <p:cNvSpPr txBox="1"/>
          <p:nvPr/>
        </p:nvSpPr>
        <p:spPr>
          <a:xfrm>
            <a:off x="6205231" y="5858662"/>
            <a:ext cx="608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 Forrás: </a:t>
            </a:r>
            <a:r>
              <a:rPr lang="hu-HU" dirty="0">
                <a:hlinkClick r:id="rId7"/>
              </a:rPr>
              <a:t>https://appadvice.com/app/netedu-ar/1277838976</a:t>
            </a:r>
            <a:r>
              <a:rPr 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823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1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0273 0.38542 L -0.80273 0.38542 C -0.79818 0.38125 -0.79375 0.37569 -0.7888 0.37292 C -0.7875 0.37199 -0.78633 0.37176 -0.78516 0.3706 C -0.78398 0.36968 -0.78294 0.36759 -0.78177 0.36644 C -0.75625 0.34653 -0.79088 0.37662 -0.76875 0.3581 C -0.76484 0.35486 -0.76107 0.35093 -0.75703 0.34792 C -0.73463 0.32986 -0.75482 0.34676 -0.73724 0.33542 C -0.73555 0.33426 -0.73411 0.33218 -0.73255 0.33125 C -0.72552 0.32662 -0.71849 0.32245 -0.71146 0.31875 C -0.69818 0.31134 -0.70521 0.31667 -0.69036 0.31227 C -0.67969 0.30926 -0.66914 0.30556 -0.65859 0.30208 C -0.65508 0.30069 -0.65169 0.29884 -0.64818 0.29792 C -0.64466 0.29676 -0.64115 0.29653 -0.6375 0.2956 C -0.63437 0.29421 -0.63138 0.29259 -0.62812 0.29144 C -0.61927 0.28843 -0.61016 0.28681 -0.6013 0.2831 C -0.59948 0.28264 -0.59818 0.27986 -0.59661 0.27894 C -0.59323 0.27731 -0.58281 0.27593 -0.58021 0.27477 C -0.57539 0.27315 -0.57083 0.26968 -0.56615 0.26875 C -0.55391 0.26597 -0.55976 0.26736 -0.54844 0.26458 C -0.54453 0.26204 -0.54115 0.25995 -0.53672 0.2581 C -0.53125 0.25602 -0.52331 0.25509 -0.51797 0.25394 C -0.51419 0.25185 -0.51042 0.24907 -0.50625 0.24792 C -0.50169 0.2463 -0.49687 0.24514 -0.49219 0.24375 C -0.4849 0.23704 -0.48997 0.24051 -0.48047 0.23727 L -0.46302 0.23125 C -0.45508 0.22847 -0.45729 0.22986 -0.45 0.22708 C -0.43984 0.22292 -0.42982 0.21759 -0.41953 0.21458 C -0.41185 0.21227 -0.41055 0.21204 -0.40208 0.2081 C -0.39922 0.20694 -0.39661 0.20509 -0.39375 0.20394 C -0.38724 0.20162 -0.38047 0.20046 -0.37396 0.19792 C -0.37031 0.19653 -0.36693 0.19491 -0.36328 0.19375 C -0.35872 0.19213 -0.35391 0.1919 -0.34922 0.18958 L -0.34115 0.18542 C -0.33984 0.18472 -0.3388 0.1838 -0.3375 0.1831 C -0.3349 0.18171 -0.33203 0.18032 -0.32943 0.17894 C -0.32357 0.17222 -0.32812 0.17639 -0.32005 0.17292 C -0.31185 0.16921 -0.32187 0.17245 -0.31172 0.16644 C -0.3099 0.16551 -0.30781 0.16528 -0.30599 0.16458 C -0.30469 0.16389 -0.30365 0.16296 -0.30234 0.16227 C -0.30091 0.16157 -0.29922 0.16111 -0.29766 0.16042 C -0.29453 0.15833 -0.29154 0.15579 -0.28828 0.15394 C -0.28529 0.15231 -0.28203 0.15139 -0.27891 0.14977 C -0.27213 0.14653 -0.27878 0.14861 -0.26953 0.14375 C -0.26654 0.1419 -0.26328 0.14097 -0.26016 0.13958 C -0.25781 0.13819 -0.2556 0.13611 -0.25312 0.13542 C -0.2513 0.13449 -0.24922 0.13403 -0.2474 0.1331 C -0.24453 0.13194 -0.2418 0.13056 -0.23906 0.12894 C -0.23463 0.12662 -0.23607 0.12662 -0.23099 0.12477 C -0.22669 0.12338 -0.22226 0.12222 -0.21797 0.1206 C -0.21641 0.12014 -0.21484 0.11944 -0.21328 0.11875 C -0.21211 0.11806 -0.21107 0.11667 -0.2099 0.11644 C -0.20325 0.11528 -0.19661 0.11505 -0.18984 0.11458 C -0.1849 0.11227 -0.18476 0.11204 -0.17943 0.11042 C -0.17708 0.10949 -0.17461 0.10903 -0.1724 0.1081 C -0.16549 0.10556 -0.1724 0.10625 -0.16406 0.10394 C -0.16068 0.10301 -0.15703 0.10255 -0.15365 0.10208 C -0.1457 0.09722 -0.15404 0.10185 -0.13958 0.09792 C -0.13789 0.09745 -0.13646 0.0963 -0.1349 0.0956 C -0.13255 0.09491 -0.13008 0.09444 -0.12786 0.09375 C -0.12044 0.09097 -0.12578 0.09236 -0.11953 0.08958 C -0.11654 0.08796 -0.11328 0.08704 -0.11016 0.08542 C -0.10716 0.08356 -0.10365 0.08148 -0.10078 0.07894 C -0.09961 0.07801 -0.0987 0.07593 -0.0974 0.07477 C -0.09466 0.07292 -0.0918 0.07222 -0.08906 0.0706 C -0.08568 0.06898 -0.08424 0.06782 -0.08099 0.06458 C -0.07969 0.06319 -0.07865 0.06134 -0.07734 0.06042 C -0.07513 0.05856 -0.07031 0.05625 -0.07031 0.05625 C -0.06367 0.04421 -0.07044 0.05417 -0.06224 0.04792 C -0.06094 0.04676 -0.0599 0.04468 -0.05859 0.04375 C -0.05755 0.04259 -0.05625 0.04236 -0.05521 0.04144 C -0.05351 0.04028 -0.05208 0.03843 -0.05052 0.03727 C -0.05039 0.03727 -0.04167 0.03218 -0.03984 0.03125 L -0.03646 0.02894 C -0.03568 0.02708 -0.03529 0.02407 -0.03411 0.02292 C -0.0319 0.02037 -0.02943 0.02014 -0.02708 0.01875 C -0.02578 0.01782 -0.02435 0.01806 -0.02344 0.01644 L -0.0224 0.01458 L 4.16667E-7 -7.40741E-7 " pathEditMode="relative" ptsTypes="AAAAAAAAAAAAAAAAA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1245</TotalTime>
  <Words>115</Words>
  <Application>Microsoft Office PowerPoint</Application>
  <PresentationFormat>Szélesvásznú</PresentationFormat>
  <Paragraphs>50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Wingdings</vt:lpstr>
      <vt:lpstr>Office-téma</vt:lpstr>
      <vt:lpstr>PowerPoint-bemutató</vt:lpstr>
      <vt:lpstr>Tartalom</vt:lpstr>
      <vt:lpstr>Mobiltelefonok operációs rendszere</vt:lpstr>
      <vt:lpstr>Mobiltelefonos applikációk</vt:lpstr>
      <vt:lpstr>PowerPoint-bemutató</vt:lpstr>
      <vt:lpstr>Kiterjesztett valóság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Windows-felhasználó</dc:creator>
  <cp:lastModifiedBy>Windows-felhasználó</cp:lastModifiedBy>
  <cp:revision>133</cp:revision>
  <dcterms:created xsi:type="dcterms:W3CDTF">2018-03-01T22:33:41Z</dcterms:created>
  <dcterms:modified xsi:type="dcterms:W3CDTF">2018-04-10T15:30:24Z</dcterms:modified>
</cp:coreProperties>
</file>