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34188" cy="9979025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6DF89"/>
    <a:srgbClr val="16F1F6"/>
    <a:srgbClr val="EF1D5E"/>
    <a:srgbClr val="20CAEC"/>
    <a:srgbClr val="AA3202"/>
    <a:srgbClr val="882802"/>
    <a:srgbClr val="8607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Világos stílus 3 – 2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84E427A-3D55-4303-BF80-6455036E1DE7}" styleName="Téma alapján készült stílus 1 – 2. jelölőszín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8B1032C-EA38-4F05-BA0D-38AFFFC7BED3}" styleName="Világos stílus 3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Világos stílus 2 – 6. jelölőszín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3BF4A-85CD-4CDB-9ADD-29AD9E635E2B}" type="datetimeFigureOut">
              <a:rPr lang="hu-HU" smtClean="0"/>
              <a:t>2017.03.15.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5F98C-B8EB-4CCE-941F-6E213EB40CE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42007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DA4CD6-D920-48B2-B7ED-C3C84AB663D5}" type="datetimeFigureOut">
              <a:rPr lang="hu-HU" smtClean="0"/>
              <a:t>2017.03.15.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01AAC-43F8-482D-9686-5C25E29204E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1948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slide" Target="../slides/slide3.xml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slide" Target="../slides/slide2.xml"/><Relationship Id="rId4" Type="http://schemas.openxmlformats.org/officeDocument/2006/relationships/slide" Target="../slides/slide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644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29578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029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658104"/>
            <a:ext cx="8229600" cy="4525963"/>
          </a:xfrm>
        </p:spPr>
        <p:txBody>
          <a:bodyPr/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2017.03.21.</a:t>
            </a:r>
            <a:endParaRPr lang="hu-HU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fld id="{65B4F260-E576-4EFC-9306-B567DBF14953}" type="slidenum">
              <a:rPr lang="hu-HU" smtClean="0"/>
              <a:pPr/>
              <a:t>‹#›</a:t>
            </a:fld>
            <a:endParaRPr lang="hu-HU"/>
          </a:p>
        </p:txBody>
      </p:sp>
      <p:grpSp>
        <p:nvGrpSpPr>
          <p:cNvPr id="41" name="Csoportba foglalás 40"/>
          <p:cNvGrpSpPr/>
          <p:nvPr userDrawn="1"/>
        </p:nvGrpSpPr>
        <p:grpSpPr>
          <a:xfrm>
            <a:off x="5760000" y="5760000"/>
            <a:ext cx="1800000" cy="360000"/>
            <a:chOff x="5702937" y="6194253"/>
            <a:chExt cx="1800000" cy="360000"/>
          </a:xfrm>
        </p:grpSpPr>
        <p:grpSp>
          <p:nvGrpSpPr>
            <p:cNvPr id="42" name="Csoportba foglalás 41"/>
            <p:cNvGrpSpPr/>
            <p:nvPr/>
          </p:nvGrpSpPr>
          <p:grpSpPr>
            <a:xfrm flipH="1">
              <a:off x="5702937" y="6194253"/>
              <a:ext cx="1800000" cy="360000"/>
              <a:chOff x="676212" y="5168952"/>
              <a:chExt cx="7673536" cy="728276"/>
            </a:xfrm>
          </p:grpSpPr>
          <p:grpSp>
            <p:nvGrpSpPr>
              <p:cNvPr id="44" name="Csoportba foglalás 43"/>
              <p:cNvGrpSpPr/>
              <p:nvPr/>
            </p:nvGrpSpPr>
            <p:grpSpPr>
              <a:xfrm>
                <a:off x="676212" y="5168953"/>
                <a:ext cx="7491373" cy="728275"/>
                <a:chOff x="-389088" y="4911702"/>
                <a:chExt cx="9093243" cy="851020"/>
              </a:xfrm>
            </p:grpSpPr>
            <p:sp>
              <p:nvSpPr>
                <p:cNvPr id="46" name="Háromszög 45"/>
                <p:cNvSpPr/>
                <p:nvPr/>
              </p:nvSpPr>
              <p:spPr>
                <a:xfrm rot="16200000">
                  <a:off x="197485" y="4383077"/>
                  <a:ext cx="763606" cy="1936751"/>
                </a:xfrm>
                <a:prstGeom prst="triangle">
                  <a:avLst>
                    <a:gd name="adj" fmla="val 47085"/>
                  </a:avLst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grpSp>
              <p:nvGrpSpPr>
                <p:cNvPr id="47" name="Csoportba foglalás 46"/>
                <p:cNvGrpSpPr/>
                <p:nvPr/>
              </p:nvGrpSpPr>
              <p:grpSpPr>
                <a:xfrm>
                  <a:off x="1043608" y="4911702"/>
                  <a:ext cx="7660547" cy="851020"/>
                  <a:chOff x="1014727" y="4930543"/>
                  <a:chExt cx="4994772" cy="1025926"/>
                </a:xfrm>
              </p:grpSpPr>
              <p:sp>
                <p:nvSpPr>
                  <p:cNvPr id="50" name="Folyamatábra: Tárolt adat 49"/>
                  <p:cNvSpPr/>
                  <p:nvPr/>
                </p:nvSpPr>
                <p:spPr>
                  <a:xfrm>
                    <a:off x="1014727" y="5157191"/>
                    <a:ext cx="4879856" cy="591887"/>
                  </a:xfrm>
                  <a:prstGeom prst="flowChartOnlineStorag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perspectiveRelaxedModerately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51" name="Folyamatábra: Tárolt adat 50"/>
                  <p:cNvSpPr/>
                  <p:nvPr/>
                </p:nvSpPr>
                <p:spPr>
                  <a:xfrm>
                    <a:off x="1129643" y="5660526"/>
                    <a:ext cx="4879856" cy="295943"/>
                  </a:xfrm>
                  <a:prstGeom prst="flowChartOnlineStorage">
                    <a:avLst/>
                  </a:prstGeom>
                  <a:solidFill>
                    <a:schemeClr val="accent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52" name="Folyamatábra: Tárolt adat 51"/>
                  <p:cNvSpPr/>
                  <p:nvPr/>
                </p:nvSpPr>
                <p:spPr>
                  <a:xfrm>
                    <a:off x="1129643" y="4930543"/>
                    <a:ext cx="4879856" cy="295944"/>
                  </a:xfrm>
                  <a:prstGeom prst="flowChartOnlineStorage">
                    <a:avLst/>
                  </a:prstGeom>
                  <a:solidFill>
                    <a:schemeClr val="accent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</p:grpSp>
            <p:sp>
              <p:nvSpPr>
                <p:cNvPr id="48" name="Háromszög 47"/>
                <p:cNvSpPr/>
                <p:nvPr/>
              </p:nvSpPr>
              <p:spPr>
                <a:xfrm rot="16200000">
                  <a:off x="-83196" y="5027548"/>
                  <a:ext cx="289520" cy="689850"/>
                </a:xfrm>
                <a:prstGeom prst="triangle">
                  <a:avLst>
                    <a:gd name="adj" fmla="val 5000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49" name="Folyamatábra: Tárolt adat 48"/>
                <p:cNvSpPr/>
                <p:nvPr/>
              </p:nvSpPr>
              <p:spPr>
                <a:xfrm>
                  <a:off x="7236296" y="4911702"/>
                  <a:ext cx="93675" cy="851020"/>
                </a:xfrm>
                <a:prstGeom prst="flowChartOnlineStorag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45" name="Egy oldalon két sarkán kerekített téglalap 44"/>
              <p:cNvSpPr/>
              <p:nvPr/>
            </p:nvSpPr>
            <p:spPr>
              <a:xfrm rot="5400000">
                <a:off x="7319550" y="4867030"/>
                <a:ext cx="728275" cy="1332120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>
                  <a:bevelT w="38100" h="38100"/>
                </a:sp3d>
              </a:bodyPr>
              <a:lstStyle/>
              <a:p>
                <a:pPr algn="ctr"/>
                <a:endParaRPr lang="hu-HU"/>
              </a:p>
            </p:txBody>
          </p:sp>
        </p:grpSp>
        <p:sp>
          <p:nvSpPr>
            <p:cNvPr id="43" name="Akciógomb: Vissza vagy Előző 42">
              <a:hlinkClick r:id="" action="ppaction://hlinkshowjump?jump=nextslide" highlightClick="1"/>
            </p:cNvPr>
            <p:cNvSpPr/>
            <p:nvPr/>
          </p:nvSpPr>
          <p:spPr>
            <a:xfrm flipH="1">
              <a:off x="6051958" y="6313878"/>
              <a:ext cx="901878" cy="128938"/>
            </a:xfrm>
            <a:prstGeom prst="actionButtonBackPreviou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53" name="Csoportba foglalás 52"/>
          <p:cNvGrpSpPr/>
          <p:nvPr userDrawn="1"/>
        </p:nvGrpSpPr>
        <p:grpSpPr>
          <a:xfrm>
            <a:off x="1800000" y="5760000"/>
            <a:ext cx="1800000" cy="360000"/>
            <a:chOff x="1568646" y="6210031"/>
            <a:chExt cx="1800000" cy="360000"/>
          </a:xfrm>
        </p:grpSpPr>
        <p:grpSp>
          <p:nvGrpSpPr>
            <p:cNvPr id="54" name="Csoportba foglalás 53"/>
            <p:cNvGrpSpPr/>
            <p:nvPr/>
          </p:nvGrpSpPr>
          <p:grpSpPr>
            <a:xfrm>
              <a:off x="1568646" y="6210031"/>
              <a:ext cx="1800000" cy="360000"/>
              <a:chOff x="676212" y="5168952"/>
              <a:chExt cx="7673536" cy="728276"/>
            </a:xfrm>
          </p:grpSpPr>
          <p:grpSp>
            <p:nvGrpSpPr>
              <p:cNvPr id="56" name="Csoportba foglalás 55"/>
              <p:cNvGrpSpPr/>
              <p:nvPr/>
            </p:nvGrpSpPr>
            <p:grpSpPr>
              <a:xfrm>
                <a:off x="676212" y="5168953"/>
                <a:ext cx="7491373" cy="728275"/>
                <a:chOff x="-389088" y="4911702"/>
                <a:chExt cx="9093243" cy="851020"/>
              </a:xfrm>
            </p:grpSpPr>
            <p:sp>
              <p:nvSpPr>
                <p:cNvPr id="58" name="Háromszög 57"/>
                <p:cNvSpPr/>
                <p:nvPr/>
              </p:nvSpPr>
              <p:spPr>
                <a:xfrm rot="16200000">
                  <a:off x="197485" y="4383077"/>
                  <a:ext cx="763606" cy="1936751"/>
                </a:xfrm>
                <a:prstGeom prst="triangle">
                  <a:avLst>
                    <a:gd name="adj" fmla="val 47085"/>
                  </a:avLst>
                </a:prstGeom>
                <a:solidFill>
                  <a:schemeClr val="accent6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grpSp>
              <p:nvGrpSpPr>
                <p:cNvPr id="59" name="Csoportba foglalás 58"/>
                <p:cNvGrpSpPr/>
                <p:nvPr/>
              </p:nvGrpSpPr>
              <p:grpSpPr>
                <a:xfrm>
                  <a:off x="1043608" y="4911702"/>
                  <a:ext cx="7660547" cy="851020"/>
                  <a:chOff x="1014727" y="4930543"/>
                  <a:chExt cx="4994772" cy="1025926"/>
                </a:xfrm>
              </p:grpSpPr>
              <p:sp>
                <p:nvSpPr>
                  <p:cNvPr id="62" name="Folyamatábra: Tárolt adat 61"/>
                  <p:cNvSpPr/>
                  <p:nvPr/>
                </p:nvSpPr>
                <p:spPr>
                  <a:xfrm>
                    <a:off x="1014727" y="5157191"/>
                    <a:ext cx="4879856" cy="591887"/>
                  </a:xfrm>
                  <a:prstGeom prst="flowChartOnlineStorage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perspectiveRelaxedModerately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3" name="Folyamatábra: Tárolt adat 62"/>
                  <p:cNvSpPr/>
                  <p:nvPr/>
                </p:nvSpPr>
                <p:spPr>
                  <a:xfrm>
                    <a:off x="1129643" y="5660526"/>
                    <a:ext cx="4879856" cy="295943"/>
                  </a:xfrm>
                  <a:prstGeom prst="flowChartOnlineStorage">
                    <a:avLst/>
                  </a:prstGeom>
                  <a:solidFill>
                    <a:schemeClr val="accent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  <p:sp>
                <p:nvSpPr>
                  <p:cNvPr id="64" name="Folyamatábra: Tárolt adat 63"/>
                  <p:cNvSpPr/>
                  <p:nvPr/>
                </p:nvSpPr>
                <p:spPr>
                  <a:xfrm>
                    <a:off x="1129643" y="4930543"/>
                    <a:ext cx="4879856" cy="295944"/>
                  </a:xfrm>
                  <a:prstGeom prst="flowChartOnlineStorage">
                    <a:avLst/>
                  </a:prstGeom>
                  <a:solidFill>
                    <a:schemeClr val="accent1">
                      <a:lumMod val="75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>
                    <a:scene3d>
                      <a:camera prst="orthographicFront"/>
                      <a:lightRig rig="threePt" dir="t"/>
                    </a:scene3d>
                    <a:sp3d extrusionH="57150">
                      <a:bevelT w="38100" h="38100" prst="angle"/>
                    </a:sp3d>
                  </a:bodyPr>
                  <a:lstStyle/>
                  <a:p>
                    <a:pPr algn="ctr"/>
                    <a:endParaRPr lang="hu-HU"/>
                  </a:p>
                </p:txBody>
              </p:sp>
            </p:grpSp>
            <p:sp>
              <p:nvSpPr>
                <p:cNvPr id="60" name="Háromszög 59"/>
                <p:cNvSpPr/>
                <p:nvPr/>
              </p:nvSpPr>
              <p:spPr>
                <a:xfrm rot="16200000">
                  <a:off x="-83196" y="5027548"/>
                  <a:ext cx="289520" cy="689850"/>
                </a:xfrm>
                <a:prstGeom prst="triangle">
                  <a:avLst>
                    <a:gd name="adj" fmla="val 50000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61" name="Folyamatábra: Tárolt adat 60"/>
                <p:cNvSpPr/>
                <p:nvPr/>
              </p:nvSpPr>
              <p:spPr>
                <a:xfrm>
                  <a:off x="7236296" y="4911702"/>
                  <a:ext cx="93675" cy="851020"/>
                </a:xfrm>
                <a:prstGeom prst="flowChartOnlineStorag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 b="1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</a:endParaRPr>
                </a:p>
              </p:txBody>
            </p:sp>
          </p:grpSp>
          <p:sp>
            <p:nvSpPr>
              <p:cNvPr id="57" name="Egy oldalon két sarkán kerekített téglalap 56"/>
              <p:cNvSpPr/>
              <p:nvPr/>
            </p:nvSpPr>
            <p:spPr>
              <a:xfrm rot="5400000">
                <a:off x="7319550" y="4867030"/>
                <a:ext cx="728275" cy="1332120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scene3d>
                  <a:camera prst="orthographicFront"/>
                  <a:lightRig rig="threePt" dir="t"/>
                </a:scene3d>
                <a:sp3d extrusionH="57150">
                  <a:bevelT w="38100" h="38100"/>
                </a:sp3d>
              </a:bodyPr>
              <a:lstStyle/>
              <a:p>
                <a:pPr algn="ctr"/>
                <a:endParaRPr lang="hu-HU"/>
              </a:p>
            </p:txBody>
          </p:sp>
        </p:grpSp>
        <p:sp>
          <p:nvSpPr>
            <p:cNvPr id="55" name="Akciógomb: Vissza vagy Előző 54">
              <a:hlinkClick r:id="" action="ppaction://hlinkshowjump?jump=previousslide" highlightClick="1"/>
            </p:cNvPr>
            <p:cNvSpPr/>
            <p:nvPr/>
          </p:nvSpPr>
          <p:spPr>
            <a:xfrm>
              <a:off x="2091833" y="6325562"/>
              <a:ext cx="901878" cy="128938"/>
            </a:xfrm>
            <a:prstGeom prst="actionButtonBackPrevious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65" name="Csoportba foglalás 64"/>
          <p:cNvGrpSpPr/>
          <p:nvPr userDrawn="1"/>
        </p:nvGrpSpPr>
        <p:grpSpPr>
          <a:xfrm>
            <a:off x="586572" y="748777"/>
            <a:ext cx="1563142" cy="5346673"/>
            <a:chOff x="328774" y="673955"/>
            <a:chExt cx="1563142" cy="5346673"/>
          </a:xfrm>
        </p:grpSpPr>
        <p:grpSp>
          <p:nvGrpSpPr>
            <p:cNvPr id="66" name="Csoportba foglalás 65"/>
            <p:cNvGrpSpPr/>
            <p:nvPr/>
          </p:nvGrpSpPr>
          <p:grpSpPr>
            <a:xfrm>
              <a:off x="328774" y="673955"/>
              <a:ext cx="1261510" cy="5346673"/>
              <a:chOff x="1351856" y="469307"/>
              <a:chExt cx="1261510" cy="5346673"/>
            </a:xfrm>
          </p:grpSpPr>
          <p:grpSp>
            <p:nvGrpSpPr>
              <p:cNvPr id="73" name="Csoportba foglalás 72"/>
              <p:cNvGrpSpPr/>
              <p:nvPr/>
            </p:nvGrpSpPr>
            <p:grpSpPr>
              <a:xfrm rot="21268404">
                <a:off x="1410497" y="469307"/>
                <a:ext cx="591035" cy="951565"/>
                <a:chOff x="2717270" y="3936013"/>
                <a:chExt cx="992427" cy="1762357"/>
              </a:xfrm>
              <a:solidFill>
                <a:schemeClr val="accent4">
                  <a:lumMod val="75000"/>
                </a:schemeClr>
              </a:solidFill>
            </p:grpSpPr>
            <p:sp>
              <p:nvSpPr>
                <p:cNvPr id="86" name="Körszelet 85"/>
                <p:cNvSpPr/>
                <p:nvPr/>
              </p:nvSpPr>
              <p:spPr>
                <a:xfrm rot="4020000">
                  <a:off x="2489786" y="4163497"/>
                  <a:ext cx="1115997" cy="661030"/>
                </a:xfrm>
                <a:prstGeom prst="chord">
                  <a:avLst>
                    <a:gd name="adj1" fmla="val 5272445"/>
                    <a:gd name="adj2" fmla="val 16074909"/>
                  </a:avLst>
                </a:prstGeom>
                <a:grpFill/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7" name="Körszelet 26"/>
                <p:cNvSpPr/>
                <p:nvPr/>
              </p:nvSpPr>
              <p:spPr>
                <a:xfrm rot="14940000">
                  <a:off x="2691291" y="4679964"/>
                  <a:ext cx="1193982" cy="842830"/>
                </a:xfrm>
                <a:custGeom>
                  <a:avLst/>
                  <a:gdLst>
                    <a:gd name="connsiteX0" fmla="*/ 1328334 w 1783342"/>
                    <a:gd name="connsiteY0" fmla="*/ 937489 h 1001653"/>
                    <a:gd name="connsiteX1" fmla="*/ 481331 w 1783342"/>
                    <a:gd name="connsiteY1" fmla="*/ 945470 h 1001653"/>
                    <a:gd name="connsiteX2" fmla="*/ 400580 w 1783342"/>
                    <a:gd name="connsiteY2" fmla="*/ 82802 h 1001653"/>
                    <a:gd name="connsiteX3" fmla="*/ 1251140 w 1783342"/>
                    <a:gd name="connsiteY3" fmla="*/ 42500 h 1001653"/>
                    <a:gd name="connsiteX4" fmla="*/ 1328334 w 1783342"/>
                    <a:gd name="connsiteY4" fmla="*/ 937489 h 1001653"/>
                    <a:gd name="connsiteX0" fmla="*/ 1432873 w 1432873"/>
                    <a:gd name="connsiteY0" fmla="*/ 937491 h 1045481"/>
                    <a:gd name="connsiteX1" fmla="*/ 386202 w 1432873"/>
                    <a:gd name="connsiteY1" fmla="*/ 1011616 h 1045481"/>
                    <a:gd name="connsiteX2" fmla="*/ 505119 w 1432873"/>
                    <a:gd name="connsiteY2" fmla="*/ 82804 h 1045481"/>
                    <a:gd name="connsiteX3" fmla="*/ 1355679 w 1432873"/>
                    <a:gd name="connsiteY3" fmla="*/ 42502 h 1045481"/>
                    <a:gd name="connsiteX4" fmla="*/ 1432873 w 1432873"/>
                    <a:gd name="connsiteY4" fmla="*/ 937491 h 1045481"/>
                    <a:gd name="connsiteX0" fmla="*/ 1432873 w 1432873"/>
                    <a:gd name="connsiteY0" fmla="*/ 893648 h 1001638"/>
                    <a:gd name="connsiteX1" fmla="*/ 386202 w 1432873"/>
                    <a:gd name="connsiteY1" fmla="*/ 967773 h 1001638"/>
                    <a:gd name="connsiteX2" fmla="*/ 505119 w 1432873"/>
                    <a:gd name="connsiteY2" fmla="*/ 38961 h 1001638"/>
                    <a:gd name="connsiteX3" fmla="*/ 1350240 w 1432873"/>
                    <a:gd name="connsiteY3" fmla="*/ 110006 h 1001638"/>
                    <a:gd name="connsiteX4" fmla="*/ 1432873 w 1432873"/>
                    <a:gd name="connsiteY4" fmla="*/ 893648 h 100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2873" h="1001638">
                      <a:moveTo>
                        <a:pt x="1432873" y="893648"/>
                      </a:moveTo>
                      <a:cubicBezTo>
                        <a:pt x="1170957" y="976276"/>
                        <a:pt x="652904" y="1045420"/>
                        <a:pt x="386202" y="967773"/>
                      </a:cubicBezTo>
                      <a:cubicBezTo>
                        <a:pt x="-218190" y="791812"/>
                        <a:pt x="-63090" y="249550"/>
                        <a:pt x="505119" y="38961"/>
                      </a:cubicBezTo>
                      <a:cubicBezTo>
                        <a:pt x="758031" y="-54773"/>
                        <a:pt x="1072945" y="41395"/>
                        <a:pt x="1350240" y="110006"/>
                      </a:cubicBezTo>
                      <a:lnTo>
                        <a:pt x="1432873" y="893648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4" name="Csoportba foglalás 73"/>
              <p:cNvGrpSpPr/>
              <p:nvPr/>
            </p:nvGrpSpPr>
            <p:grpSpPr>
              <a:xfrm rot="19588404" flipH="1">
                <a:off x="2077015" y="1534515"/>
                <a:ext cx="536351" cy="929079"/>
                <a:chOff x="2717269" y="3936013"/>
                <a:chExt cx="992428" cy="1762357"/>
              </a:xfrm>
              <a:solidFill>
                <a:srgbClr val="00B0F0"/>
              </a:solidFill>
            </p:grpSpPr>
            <p:sp>
              <p:nvSpPr>
                <p:cNvPr id="84" name="Körszelet 83"/>
                <p:cNvSpPr/>
                <p:nvPr/>
              </p:nvSpPr>
              <p:spPr>
                <a:xfrm rot="3960000">
                  <a:off x="2489784" y="4163498"/>
                  <a:ext cx="1115999" cy="661030"/>
                </a:xfrm>
                <a:prstGeom prst="chord">
                  <a:avLst>
                    <a:gd name="adj1" fmla="val 5272445"/>
                    <a:gd name="adj2" fmla="val 1607490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5" name="Körszelet 26"/>
                <p:cNvSpPr/>
                <p:nvPr/>
              </p:nvSpPr>
              <p:spPr>
                <a:xfrm rot="14940000">
                  <a:off x="2691291" y="4679964"/>
                  <a:ext cx="1193982" cy="842830"/>
                </a:xfrm>
                <a:custGeom>
                  <a:avLst/>
                  <a:gdLst>
                    <a:gd name="connsiteX0" fmla="*/ 1328334 w 1783342"/>
                    <a:gd name="connsiteY0" fmla="*/ 937489 h 1001653"/>
                    <a:gd name="connsiteX1" fmla="*/ 481331 w 1783342"/>
                    <a:gd name="connsiteY1" fmla="*/ 945470 h 1001653"/>
                    <a:gd name="connsiteX2" fmla="*/ 400580 w 1783342"/>
                    <a:gd name="connsiteY2" fmla="*/ 82802 h 1001653"/>
                    <a:gd name="connsiteX3" fmla="*/ 1251140 w 1783342"/>
                    <a:gd name="connsiteY3" fmla="*/ 42500 h 1001653"/>
                    <a:gd name="connsiteX4" fmla="*/ 1328334 w 1783342"/>
                    <a:gd name="connsiteY4" fmla="*/ 937489 h 1001653"/>
                    <a:gd name="connsiteX0" fmla="*/ 1432873 w 1432873"/>
                    <a:gd name="connsiteY0" fmla="*/ 937491 h 1045481"/>
                    <a:gd name="connsiteX1" fmla="*/ 386202 w 1432873"/>
                    <a:gd name="connsiteY1" fmla="*/ 1011616 h 1045481"/>
                    <a:gd name="connsiteX2" fmla="*/ 505119 w 1432873"/>
                    <a:gd name="connsiteY2" fmla="*/ 82804 h 1045481"/>
                    <a:gd name="connsiteX3" fmla="*/ 1355679 w 1432873"/>
                    <a:gd name="connsiteY3" fmla="*/ 42502 h 1045481"/>
                    <a:gd name="connsiteX4" fmla="*/ 1432873 w 1432873"/>
                    <a:gd name="connsiteY4" fmla="*/ 937491 h 1045481"/>
                    <a:gd name="connsiteX0" fmla="*/ 1432873 w 1432873"/>
                    <a:gd name="connsiteY0" fmla="*/ 893648 h 1001638"/>
                    <a:gd name="connsiteX1" fmla="*/ 386202 w 1432873"/>
                    <a:gd name="connsiteY1" fmla="*/ 967773 h 1001638"/>
                    <a:gd name="connsiteX2" fmla="*/ 505119 w 1432873"/>
                    <a:gd name="connsiteY2" fmla="*/ 38961 h 1001638"/>
                    <a:gd name="connsiteX3" fmla="*/ 1350240 w 1432873"/>
                    <a:gd name="connsiteY3" fmla="*/ 110006 h 1001638"/>
                    <a:gd name="connsiteX4" fmla="*/ 1432873 w 1432873"/>
                    <a:gd name="connsiteY4" fmla="*/ 893648 h 100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2873" h="1001638">
                      <a:moveTo>
                        <a:pt x="1432873" y="893648"/>
                      </a:moveTo>
                      <a:cubicBezTo>
                        <a:pt x="1170957" y="976276"/>
                        <a:pt x="652904" y="1045420"/>
                        <a:pt x="386202" y="967773"/>
                      </a:cubicBezTo>
                      <a:cubicBezTo>
                        <a:pt x="-218190" y="791812"/>
                        <a:pt x="-63090" y="249550"/>
                        <a:pt x="505119" y="38961"/>
                      </a:cubicBezTo>
                      <a:cubicBezTo>
                        <a:pt x="758031" y="-54773"/>
                        <a:pt x="1072945" y="41395"/>
                        <a:pt x="1350240" y="110006"/>
                      </a:cubicBezTo>
                      <a:lnTo>
                        <a:pt x="1432873" y="8936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5" name="Csoportba foglalás 74"/>
              <p:cNvGrpSpPr/>
              <p:nvPr/>
            </p:nvGrpSpPr>
            <p:grpSpPr>
              <a:xfrm rot="688404">
                <a:off x="1514527" y="2452594"/>
                <a:ext cx="591035" cy="951565"/>
                <a:chOff x="2717270" y="3936013"/>
                <a:chExt cx="992427" cy="1762357"/>
              </a:xfrm>
              <a:solidFill>
                <a:schemeClr val="accent6">
                  <a:lumMod val="75000"/>
                </a:schemeClr>
              </a:solidFill>
            </p:grpSpPr>
            <p:sp>
              <p:nvSpPr>
                <p:cNvPr id="82" name="Körszelet 81"/>
                <p:cNvSpPr/>
                <p:nvPr/>
              </p:nvSpPr>
              <p:spPr>
                <a:xfrm rot="4020000">
                  <a:off x="2489786" y="4163497"/>
                  <a:ext cx="1115997" cy="661030"/>
                </a:xfrm>
                <a:prstGeom prst="chord">
                  <a:avLst>
                    <a:gd name="adj1" fmla="val 5272445"/>
                    <a:gd name="adj2" fmla="val 16074909"/>
                  </a:avLst>
                </a:pr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3" name="Körszelet 26"/>
                <p:cNvSpPr/>
                <p:nvPr/>
              </p:nvSpPr>
              <p:spPr>
                <a:xfrm rot="14940000">
                  <a:off x="2691291" y="4679964"/>
                  <a:ext cx="1193982" cy="842830"/>
                </a:xfrm>
                <a:custGeom>
                  <a:avLst/>
                  <a:gdLst>
                    <a:gd name="connsiteX0" fmla="*/ 1328334 w 1783342"/>
                    <a:gd name="connsiteY0" fmla="*/ 937489 h 1001653"/>
                    <a:gd name="connsiteX1" fmla="*/ 481331 w 1783342"/>
                    <a:gd name="connsiteY1" fmla="*/ 945470 h 1001653"/>
                    <a:gd name="connsiteX2" fmla="*/ 400580 w 1783342"/>
                    <a:gd name="connsiteY2" fmla="*/ 82802 h 1001653"/>
                    <a:gd name="connsiteX3" fmla="*/ 1251140 w 1783342"/>
                    <a:gd name="connsiteY3" fmla="*/ 42500 h 1001653"/>
                    <a:gd name="connsiteX4" fmla="*/ 1328334 w 1783342"/>
                    <a:gd name="connsiteY4" fmla="*/ 937489 h 1001653"/>
                    <a:gd name="connsiteX0" fmla="*/ 1432873 w 1432873"/>
                    <a:gd name="connsiteY0" fmla="*/ 937491 h 1045481"/>
                    <a:gd name="connsiteX1" fmla="*/ 386202 w 1432873"/>
                    <a:gd name="connsiteY1" fmla="*/ 1011616 h 1045481"/>
                    <a:gd name="connsiteX2" fmla="*/ 505119 w 1432873"/>
                    <a:gd name="connsiteY2" fmla="*/ 82804 h 1045481"/>
                    <a:gd name="connsiteX3" fmla="*/ 1355679 w 1432873"/>
                    <a:gd name="connsiteY3" fmla="*/ 42502 h 1045481"/>
                    <a:gd name="connsiteX4" fmla="*/ 1432873 w 1432873"/>
                    <a:gd name="connsiteY4" fmla="*/ 937491 h 1045481"/>
                    <a:gd name="connsiteX0" fmla="*/ 1432873 w 1432873"/>
                    <a:gd name="connsiteY0" fmla="*/ 893648 h 1001638"/>
                    <a:gd name="connsiteX1" fmla="*/ 386202 w 1432873"/>
                    <a:gd name="connsiteY1" fmla="*/ 967773 h 1001638"/>
                    <a:gd name="connsiteX2" fmla="*/ 505119 w 1432873"/>
                    <a:gd name="connsiteY2" fmla="*/ 38961 h 1001638"/>
                    <a:gd name="connsiteX3" fmla="*/ 1350240 w 1432873"/>
                    <a:gd name="connsiteY3" fmla="*/ 110006 h 1001638"/>
                    <a:gd name="connsiteX4" fmla="*/ 1432873 w 1432873"/>
                    <a:gd name="connsiteY4" fmla="*/ 893648 h 100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2873" h="1001638">
                      <a:moveTo>
                        <a:pt x="1432873" y="893648"/>
                      </a:moveTo>
                      <a:cubicBezTo>
                        <a:pt x="1170957" y="976276"/>
                        <a:pt x="652904" y="1045420"/>
                        <a:pt x="386202" y="967773"/>
                      </a:cubicBezTo>
                      <a:cubicBezTo>
                        <a:pt x="-218190" y="791812"/>
                        <a:pt x="-63090" y="249550"/>
                        <a:pt x="505119" y="38961"/>
                      </a:cubicBezTo>
                      <a:cubicBezTo>
                        <a:pt x="758031" y="-54773"/>
                        <a:pt x="1072945" y="41395"/>
                        <a:pt x="1350240" y="110006"/>
                      </a:cubicBezTo>
                      <a:lnTo>
                        <a:pt x="1432873" y="893648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6" name="Csoportba foglalás 75"/>
              <p:cNvGrpSpPr/>
              <p:nvPr/>
            </p:nvGrpSpPr>
            <p:grpSpPr>
              <a:xfrm rot="19588404" flipH="1">
                <a:off x="1891706" y="3968381"/>
                <a:ext cx="720088" cy="761926"/>
                <a:chOff x="2377296" y="4253081"/>
                <a:chExt cx="1332401" cy="1445288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80" name="Körszelet 79"/>
                <p:cNvSpPr/>
                <p:nvPr/>
              </p:nvSpPr>
              <p:spPr>
                <a:xfrm rot="2669183">
                  <a:off x="2377296" y="4253081"/>
                  <a:ext cx="985529" cy="748540"/>
                </a:xfrm>
                <a:prstGeom prst="chord">
                  <a:avLst>
                    <a:gd name="adj1" fmla="val 5272445"/>
                    <a:gd name="adj2" fmla="val 16074909"/>
                  </a:avLst>
                </a:prstGeom>
                <a:grp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81" name="Körszelet 26"/>
                <p:cNvSpPr/>
                <p:nvPr/>
              </p:nvSpPr>
              <p:spPr>
                <a:xfrm rot="13649183">
                  <a:off x="2691291" y="4679963"/>
                  <a:ext cx="1193982" cy="842830"/>
                </a:xfrm>
                <a:custGeom>
                  <a:avLst/>
                  <a:gdLst>
                    <a:gd name="connsiteX0" fmla="*/ 1328334 w 1783342"/>
                    <a:gd name="connsiteY0" fmla="*/ 937489 h 1001653"/>
                    <a:gd name="connsiteX1" fmla="*/ 481331 w 1783342"/>
                    <a:gd name="connsiteY1" fmla="*/ 945470 h 1001653"/>
                    <a:gd name="connsiteX2" fmla="*/ 400580 w 1783342"/>
                    <a:gd name="connsiteY2" fmla="*/ 82802 h 1001653"/>
                    <a:gd name="connsiteX3" fmla="*/ 1251140 w 1783342"/>
                    <a:gd name="connsiteY3" fmla="*/ 42500 h 1001653"/>
                    <a:gd name="connsiteX4" fmla="*/ 1328334 w 1783342"/>
                    <a:gd name="connsiteY4" fmla="*/ 937489 h 1001653"/>
                    <a:gd name="connsiteX0" fmla="*/ 1432873 w 1432873"/>
                    <a:gd name="connsiteY0" fmla="*/ 937491 h 1045481"/>
                    <a:gd name="connsiteX1" fmla="*/ 386202 w 1432873"/>
                    <a:gd name="connsiteY1" fmla="*/ 1011616 h 1045481"/>
                    <a:gd name="connsiteX2" fmla="*/ 505119 w 1432873"/>
                    <a:gd name="connsiteY2" fmla="*/ 82804 h 1045481"/>
                    <a:gd name="connsiteX3" fmla="*/ 1355679 w 1432873"/>
                    <a:gd name="connsiteY3" fmla="*/ 42502 h 1045481"/>
                    <a:gd name="connsiteX4" fmla="*/ 1432873 w 1432873"/>
                    <a:gd name="connsiteY4" fmla="*/ 937491 h 1045481"/>
                    <a:gd name="connsiteX0" fmla="*/ 1432873 w 1432873"/>
                    <a:gd name="connsiteY0" fmla="*/ 893648 h 1001638"/>
                    <a:gd name="connsiteX1" fmla="*/ 386202 w 1432873"/>
                    <a:gd name="connsiteY1" fmla="*/ 967773 h 1001638"/>
                    <a:gd name="connsiteX2" fmla="*/ 505119 w 1432873"/>
                    <a:gd name="connsiteY2" fmla="*/ 38961 h 1001638"/>
                    <a:gd name="connsiteX3" fmla="*/ 1350240 w 1432873"/>
                    <a:gd name="connsiteY3" fmla="*/ 110006 h 1001638"/>
                    <a:gd name="connsiteX4" fmla="*/ 1432873 w 1432873"/>
                    <a:gd name="connsiteY4" fmla="*/ 893648 h 100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2873" h="1001638">
                      <a:moveTo>
                        <a:pt x="1432873" y="893648"/>
                      </a:moveTo>
                      <a:cubicBezTo>
                        <a:pt x="1170957" y="976276"/>
                        <a:pt x="652904" y="1045420"/>
                        <a:pt x="386202" y="967773"/>
                      </a:cubicBezTo>
                      <a:cubicBezTo>
                        <a:pt x="-218190" y="791812"/>
                        <a:pt x="-63090" y="249550"/>
                        <a:pt x="505119" y="38961"/>
                      </a:cubicBezTo>
                      <a:cubicBezTo>
                        <a:pt x="758031" y="-54773"/>
                        <a:pt x="1072945" y="41395"/>
                        <a:pt x="1350240" y="110006"/>
                      </a:cubicBezTo>
                      <a:lnTo>
                        <a:pt x="1432873" y="893648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  <p:grpSp>
            <p:nvGrpSpPr>
              <p:cNvPr id="77" name="Csoportba foglalás 76"/>
              <p:cNvGrpSpPr/>
              <p:nvPr/>
            </p:nvGrpSpPr>
            <p:grpSpPr>
              <a:xfrm rot="1225454">
                <a:off x="1351856" y="4864415"/>
                <a:ext cx="591035" cy="951565"/>
                <a:chOff x="2717270" y="3936013"/>
                <a:chExt cx="992427" cy="1762357"/>
              </a:xfrm>
              <a:solidFill>
                <a:srgbClr val="92D050"/>
              </a:solidFill>
            </p:grpSpPr>
            <p:sp>
              <p:nvSpPr>
                <p:cNvPr id="78" name="Körszelet 77"/>
                <p:cNvSpPr/>
                <p:nvPr/>
              </p:nvSpPr>
              <p:spPr>
                <a:xfrm rot="4020000">
                  <a:off x="2489786" y="4163497"/>
                  <a:ext cx="1115997" cy="661030"/>
                </a:xfrm>
                <a:prstGeom prst="chord">
                  <a:avLst>
                    <a:gd name="adj1" fmla="val 5272445"/>
                    <a:gd name="adj2" fmla="val 1607490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  <p:sp>
              <p:nvSpPr>
                <p:cNvPr id="79" name="Körszelet 26"/>
                <p:cNvSpPr/>
                <p:nvPr/>
              </p:nvSpPr>
              <p:spPr>
                <a:xfrm rot="14940000">
                  <a:off x="2691291" y="4679964"/>
                  <a:ext cx="1193982" cy="842830"/>
                </a:xfrm>
                <a:custGeom>
                  <a:avLst/>
                  <a:gdLst>
                    <a:gd name="connsiteX0" fmla="*/ 1328334 w 1783342"/>
                    <a:gd name="connsiteY0" fmla="*/ 937489 h 1001653"/>
                    <a:gd name="connsiteX1" fmla="*/ 481331 w 1783342"/>
                    <a:gd name="connsiteY1" fmla="*/ 945470 h 1001653"/>
                    <a:gd name="connsiteX2" fmla="*/ 400580 w 1783342"/>
                    <a:gd name="connsiteY2" fmla="*/ 82802 h 1001653"/>
                    <a:gd name="connsiteX3" fmla="*/ 1251140 w 1783342"/>
                    <a:gd name="connsiteY3" fmla="*/ 42500 h 1001653"/>
                    <a:gd name="connsiteX4" fmla="*/ 1328334 w 1783342"/>
                    <a:gd name="connsiteY4" fmla="*/ 937489 h 1001653"/>
                    <a:gd name="connsiteX0" fmla="*/ 1432873 w 1432873"/>
                    <a:gd name="connsiteY0" fmla="*/ 937491 h 1045481"/>
                    <a:gd name="connsiteX1" fmla="*/ 386202 w 1432873"/>
                    <a:gd name="connsiteY1" fmla="*/ 1011616 h 1045481"/>
                    <a:gd name="connsiteX2" fmla="*/ 505119 w 1432873"/>
                    <a:gd name="connsiteY2" fmla="*/ 82804 h 1045481"/>
                    <a:gd name="connsiteX3" fmla="*/ 1355679 w 1432873"/>
                    <a:gd name="connsiteY3" fmla="*/ 42502 h 1045481"/>
                    <a:gd name="connsiteX4" fmla="*/ 1432873 w 1432873"/>
                    <a:gd name="connsiteY4" fmla="*/ 937491 h 1045481"/>
                    <a:gd name="connsiteX0" fmla="*/ 1432873 w 1432873"/>
                    <a:gd name="connsiteY0" fmla="*/ 893648 h 1001638"/>
                    <a:gd name="connsiteX1" fmla="*/ 386202 w 1432873"/>
                    <a:gd name="connsiteY1" fmla="*/ 967773 h 1001638"/>
                    <a:gd name="connsiteX2" fmla="*/ 505119 w 1432873"/>
                    <a:gd name="connsiteY2" fmla="*/ 38961 h 1001638"/>
                    <a:gd name="connsiteX3" fmla="*/ 1350240 w 1432873"/>
                    <a:gd name="connsiteY3" fmla="*/ 110006 h 1001638"/>
                    <a:gd name="connsiteX4" fmla="*/ 1432873 w 1432873"/>
                    <a:gd name="connsiteY4" fmla="*/ 893648 h 1001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2873" h="1001638">
                      <a:moveTo>
                        <a:pt x="1432873" y="893648"/>
                      </a:moveTo>
                      <a:cubicBezTo>
                        <a:pt x="1170957" y="976276"/>
                        <a:pt x="652904" y="1045420"/>
                        <a:pt x="386202" y="967773"/>
                      </a:cubicBezTo>
                      <a:cubicBezTo>
                        <a:pt x="-218190" y="791812"/>
                        <a:pt x="-63090" y="249550"/>
                        <a:pt x="505119" y="38961"/>
                      </a:cubicBezTo>
                      <a:cubicBezTo>
                        <a:pt x="758031" y="-54773"/>
                        <a:pt x="1072945" y="41395"/>
                        <a:pt x="1350240" y="110006"/>
                      </a:cubicBezTo>
                      <a:lnTo>
                        <a:pt x="1432873" y="8936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hu-HU"/>
                </a:p>
              </p:txBody>
            </p:sp>
          </p:grpSp>
        </p:grpSp>
        <p:grpSp>
          <p:nvGrpSpPr>
            <p:cNvPr id="67" name="Csoportba foglalás 66"/>
            <p:cNvGrpSpPr/>
            <p:nvPr userDrawn="1"/>
          </p:nvGrpSpPr>
          <p:grpSpPr>
            <a:xfrm>
              <a:off x="369987" y="943627"/>
              <a:ext cx="1521929" cy="4988180"/>
              <a:chOff x="369987" y="943627"/>
              <a:chExt cx="1521929" cy="4988180"/>
            </a:xfrm>
          </p:grpSpPr>
          <p:sp>
            <p:nvSpPr>
              <p:cNvPr id="68" name="Szövegdoboz 67">
                <a:hlinkClick r:id="rId2" action="ppaction://hlinksldjump"/>
              </p:cNvPr>
              <p:cNvSpPr txBox="1"/>
              <p:nvPr userDrawn="1"/>
            </p:nvSpPr>
            <p:spPr>
              <a:xfrm rot="175471">
                <a:off x="1181964" y="2089313"/>
                <a:ext cx="7099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chemeClr val="bg1"/>
                    </a:solidFill>
                  </a:rPr>
                  <a:t>3.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Szövegdoboz 68">
                <a:hlinkClick r:id="rId3" action="ppaction://hlinksldjump"/>
              </p:cNvPr>
              <p:cNvSpPr txBox="1"/>
              <p:nvPr userDrawn="1"/>
            </p:nvSpPr>
            <p:spPr>
              <a:xfrm>
                <a:off x="546101" y="3015317"/>
                <a:ext cx="7099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1" dirty="0">
                    <a:solidFill>
                      <a:schemeClr val="bg1"/>
                    </a:solidFill>
                  </a:rPr>
                  <a:t>4</a:t>
                </a:r>
                <a:r>
                  <a:rPr lang="hu-HU" sz="2800" b="1" dirty="0" smtClean="0">
                    <a:solidFill>
                      <a:schemeClr val="bg1"/>
                    </a:solidFill>
                  </a:rPr>
                  <a:t>.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Szövegdoboz 69">
                <a:hlinkClick r:id="rId4" action="ppaction://hlinksldjump"/>
              </p:cNvPr>
              <p:cNvSpPr txBox="1"/>
              <p:nvPr userDrawn="1"/>
            </p:nvSpPr>
            <p:spPr>
              <a:xfrm>
                <a:off x="901077" y="4384866"/>
                <a:ext cx="7099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chemeClr val="bg1"/>
                    </a:solidFill>
                  </a:rPr>
                  <a:t>5.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Szövegdoboz 70">
                <a:hlinkClick r:id="rId5" action="ppaction://hlinksldjump"/>
              </p:cNvPr>
              <p:cNvSpPr txBox="1"/>
              <p:nvPr userDrawn="1"/>
            </p:nvSpPr>
            <p:spPr>
              <a:xfrm rot="20515497">
                <a:off x="507105" y="943627"/>
                <a:ext cx="7099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1" dirty="0">
                    <a:solidFill>
                      <a:schemeClr val="bg1"/>
                    </a:solidFill>
                  </a:rPr>
                  <a:t>2</a:t>
                </a:r>
                <a:r>
                  <a:rPr lang="hu-HU" sz="2800" b="1" dirty="0" smtClean="0">
                    <a:solidFill>
                      <a:schemeClr val="bg1"/>
                    </a:solidFill>
                  </a:rPr>
                  <a:t>.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Szövegdoboz 71">
                <a:hlinkClick r:id="rId6" action="ppaction://hlinksldjump"/>
              </p:cNvPr>
              <p:cNvSpPr txBox="1"/>
              <p:nvPr userDrawn="1"/>
            </p:nvSpPr>
            <p:spPr>
              <a:xfrm>
                <a:off x="369987" y="5408587"/>
                <a:ext cx="7099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u-HU" sz="2800" b="1" dirty="0" smtClean="0">
                    <a:solidFill>
                      <a:schemeClr val="bg1"/>
                    </a:solidFill>
                  </a:rPr>
                  <a:t>6.</a:t>
                </a:r>
                <a:endParaRPr lang="hu-HU" sz="2800" b="1" dirty="0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2206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3471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4344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2370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1270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9392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43739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5190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4F260-E576-4EFC-9306-B567DBF1495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5093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saferinternet.hu/iden-is-lesz-biztonsagos-internet-nap-vagyis-safer-internet-day-sid-20170207-en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_XKg3JfOYpM?list=PLFm3vX8tRy9MAgfD9oe93NNAYRezDXh1I" TargetMode="External"/><Relationship Id="rId2" Type="http://schemas.openxmlformats.org/officeDocument/2006/relationships/hyperlink" Target="http://saferinternet.hu/tippek-videok/gyerekekne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aferinternet.hu/letoltesek/oktatasi-anyago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bg1"/>
            </a:gs>
            <a:gs pos="20000">
              <a:schemeClr val="tx2">
                <a:lumMod val="40000"/>
                <a:lumOff val="60000"/>
              </a:schemeClr>
            </a:gs>
            <a:gs pos="10000">
              <a:schemeClr val="tx2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ferinternet.hu/upload/content/sidlogo20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6101694" cy="3600000"/>
          </a:xfrm>
          <a:prstGeom prst="rect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églalap 9"/>
          <p:cNvSpPr/>
          <p:nvPr/>
        </p:nvSpPr>
        <p:spPr>
          <a:xfrm>
            <a:off x="300427" y="369238"/>
            <a:ext cx="85431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4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Tudtad, hogy a biztonságos internetezésnek is van </a:t>
            </a:r>
            <a:br>
              <a:rPr lang="hu-HU" sz="4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44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világnapja? </a:t>
            </a:r>
            <a:endParaRPr lang="hu-HU" sz="44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3966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0">
        <p:push dir="u"/>
      </p:transition>
    </mc:Choice>
    <mc:Fallback xmlns="">
      <p:transition advClick="0" advTm="10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Csoportba foglalás 5"/>
          <p:cNvGrpSpPr/>
          <p:nvPr/>
        </p:nvGrpSpPr>
        <p:grpSpPr>
          <a:xfrm>
            <a:off x="-36511" y="-13775"/>
            <a:ext cx="9203537" cy="6899159"/>
            <a:chOff x="-36511" y="-13775"/>
            <a:chExt cx="9203537" cy="6899159"/>
          </a:xfrm>
          <a:solidFill>
            <a:schemeClr val="accent4">
              <a:lumMod val="75000"/>
            </a:schemeClr>
          </a:solidFill>
        </p:grpSpPr>
        <p:sp>
          <p:nvSpPr>
            <p:cNvPr id="9" name="Téglalap 29"/>
            <p:cNvSpPr/>
            <p:nvPr userDrawn="1"/>
          </p:nvSpPr>
          <p:spPr>
            <a:xfrm rot="5400000">
              <a:off x="-3106981" y="3056695"/>
              <a:ext cx="6871777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7" name="Téglalap 29"/>
            <p:cNvSpPr/>
            <p:nvPr userDrawn="1"/>
          </p:nvSpPr>
          <p:spPr>
            <a:xfrm>
              <a:off x="23026" y="6127162"/>
              <a:ext cx="9144000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Téglalap 29"/>
            <p:cNvSpPr/>
            <p:nvPr userDrawn="1"/>
          </p:nvSpPr>
          <p:spPr>
            <a:xfrm flipV="1">
              <a:off x="-805" y="-1"/>
              <a:ext cx="9144000" cy="836712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Téglalap 29"/>
            <p:cNvSpPr/>
            <p:nvPr userDrawn="1"/>
          </p:nvSpPr>
          <p:spPr>
            <a:xfrm rot="5400000" flipV="1">
              <a:off x="5358779" y="3100968"/>
              <a:ext cx="6871777" cy="697055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349368" y="1916832"/>
            <a:ext cx="6445263" cy="2664295"/>
          </a:xfrm>
        </p:spPr>
        <p:txBody>
          <a:bodyPr/>
          <a:lstStyle/>
          <a:p>
            <a:pPr marL="0" indent="0" algn="ctr">
              <a:buNone/>
            </a:pPr>
            <a:r>
              <a:rPr lang="hu-HU" b="1" i="1" dirty="0">
                <a:solidFill>
                  <a:schemeClr val="accent4">
                    <a:lumMod val="75000"/>
                  </a:schemeClr>
                </a:solidFill>
              </a:rPr>
              <a:t>2017-ben február 7-én </a:t>
            </a:r>
            <a:r>
              <a:rPr lang="hu-HU" dirty="0"/>
              <a:t/>
            </a:r>
            <a:br>
              <a:rPr lang="hu-HU" dirty="0"/>
            </a:br>
            <a:r>
              <a:rPr lang="hu-HU" dirty="0"/>
              <a:t>rendezték meg  hazánkban a  </a:t>
            </a:r>
            <a:br>
              <a:rPr lang="hu-HU" dirty="0"/>
            </a:br>
            <a:r>
              <a:rPr lang="hu-HU" b="1" i="1" dirty="0">
                <a:solidFill>
                  <a:schemeClr val="accent4">
                    <a:lumMod val="75000"/>
                  </a:schemeClr>
                </a:solidFill>
              </a:rPr>
              <a:t>Biztonságos Internet Napot, </a:t>
            </a:r>
            <a:r>
              <a:rPr lang="hu-HU" b="1" i="1" dirty="0"/>
              <a:t/>
            </a:r>
            <a:br>
              <a:rPr lang="hu-HU" b="1" i="1" dirty="0"/>
            </a:br>
            <a:r>
              <a:rPr lang="hu-HU" dirty="0"/>
              <a:t>amely eseménnyel a világ több mint </a:t>
            </a:r>
            <a:r>
              <a:rPr lang="hu-HU" b="1" i="1" dirty="0">
                <a:solidFill>
                  <a:schemeClr val="accent4">
                    <a:lumMod val="75000"/>
                  </a:schemeClr>
                </a:solidFill>
              </a:rPr>
              <a:t>120 országához csatlakoztunk. </a:t>
            </a:r>
            <a:endParaRPr lang="hu-HU" b="1" i="1" dirty="0">
              <a:solidFill>
                <a:schemeClr val="accent4">
                  <a:lumMod val="75000"/>
                </a:schemeClr>
              </a:solidFill>
              <a:hlinkClick r:id="rId2"/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2017.03.21.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>
                <a:solidFill>
                  <a:schemeClr val="tx1"/>
                </a:solidFill>
              </a:rPr>
              <a:t>2</a:t>
            </a:fld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1691680" y="4869160"/>
            <a:ext cx="6178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>
                <a:hlinkClick r:id="rId2"/>
              </a:rPr>
              <a:t>http://saferinternet.hu/iden-is-lesz-biztonsagos-internet-nap-vagyis-safer-internet-day-sid-20170207-en</a:t>
            </a:r>
            <a:r>
              <a:rPr lang="hu-HU" dirty="0"/>
              <a:t> </a:t>
            </a:r>
          </a:p>
        </p:txBody>
      </p:sp>
      <p:sp>
        <p:nvSpPr>
          <p:cNvPr id="12" name="Cím 1"/>
          <p:cNvSpPr>
            <a:spLocks noGrp="1"/>
          </p:cNvSpPr>
          <p:nvPr>
            <p:ph type="title"/>
          </p:nvPr>
        </p:nvSpPr>
        <p:spPr>
          <a:xfrm>
            <a:off x="1290062" y="620688"/>
            <a:ext cx="6563877" cy="921072"/>
          </a:xfrm>
        </p:spPr>
        <p:txBody>
          <a:bodyPr>
            <a:normAutofit/>
          </a:bodyPr>
          <a:lstStyle/>
          <a:p>
            <a:r>
              <a:rPr lang="hu-HU" b="1" i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Csatlakoztunk!</a:t>
            </a:r>
            <a:endParaRPr lang="hu-HU" b="1" i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http://saferinternet.hu/upload/content/saferintern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000" y="836710"/>
            <a:ext cx="1426152" cy="1440000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  <a:effectLst>
            <a:outerShdw sx="1000" sy="1000" algn="ctr" rotWithShape="0">
              <a:srgbClr val="000000"/>
            </a:outerShdw>
            <a:reflection blurRad="6350" stA="50000" endA="300" endPos="90000" dir="5400000" sy="-100000" algn="bl" rotWithShape="0"/>
          </a:effectLst>
          <a:scene3d>
            <a:camera prst="isometricLeftDown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zövegdoboz 14"/>
          <p:cNvSpPr txBox="1"/>
          <p:nvPr/>
        </p:nvSpPr>
        <p:spPr>
          <a:xfrm>
            <a:off x="-805" y="577711"/>
            <a:ext cx="476862" cy="5743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hu-HU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DIGITÁLIS LÁBNYOMOK</a:t>
            </a:r>
          </a:p>
        </p:txBody>
      </p:sp>
    </p:spTree>
    <p:extLst>
      <p:ext uri="{BB962C8B-B14F-4D97-AF65-F5344CB8AC3E}">
        <p14:creationId xmlns:p14="http://schemas.microsoft.com/office/powerpoint/2010/main" val="3357461366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Csoportba foglalás 15"/>
          <p:cNvGrpSpPr/>
          <p:nvPr/>
        </p:nvGrpSpPr>
        <p:grpSpPr>
          <a:xfrm>
            <a:off x="-36511" y="-13775"/>
            <a:ext cx="9203537" cy="6899159"/>
            <a:chOff x="-36511" y="-13775"/>
            <a:chExt cx="9203537" cy="6899159"/>
          </a:xfrm>
          <a:solidFill>
            <a:srgbClr val="00B0F0"/>
          </a:solidFill>
        </p:grpSpPr>
        <p:sp>
          <p:nvSpPr>
            <p:cNvPr id="17" name="Téglalap 29"/>
            <p:cNvSpPr/>
            <p:nvPr userDrawn="1"/>
          </p:nvSpPr>
          <p:spPr>
            <a:xfrm>
              <a:off x="23026" y="6127162"/>
              <a:ext cx="9144000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Téglalap 29"/>
            <p:cNvSpPr/>
            <p:nvPr userDrawn="1"/>
          </p:nvSpPr>
          <p:spPr>
            <a:xfrm flipV="1">
              <a:off x="-805" y="-1"/>
              <a:ext cx="9144000" cy="836712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Téglalap 29"/>
            <p:cNvSpPr/>
            <p:nvPr userDrawn="1"/>
          </p:nvSpPr>
          <p:spPr>
            <a:xfrm rot="5400000">
              <a:off x="-3106981" y="3056695"/>
              <a:ext cx="6871777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0" name="Téglalap 29"/>
            <p:cNvSpPr/>
            <p:nvPr userDrawn="1"/>
          </p:nvSpPr>
          <p:spPr>
            <a:xfrm rot="5400000" flipV="1">
              <a:off x="5358779" y="3100968"/>
              <a:ext cx="6871777" cy="697055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668793" y="2492896"/>
            <a:ext cx="6859616" cy="3182569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hu-HU" u="dash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B0F0"/>
                  </a:solidFill>
                </a:uFill>
              </a:rPr>
              <a:t>Ne add ki </a:t>
            </a:r>
            <a:r>
              <a:rPr lang="hu-HU" dirty="0"/>
              <a:t>személyes adataidat!</a:t>
            </a:r>
          </a:p>
          <a:p>
            <a:pPr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hu-HU" u="dash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B0F0"/>
                  </a:solidFill>
                </a:uFill>
              </a:rPr>
              <a:t>Ne áruld el </a:t>
            </a:r>
            <a:r>
              <a:rPr lang="hu-HU" dirty="0"/>
              <a:t>senkinek a jelszavaidat!</a:t>
            </a:r>
          </a:p>
          <a:p>
            <a:pPr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hu-HU" u="dash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B0F0"/>
                  </a:solidFill>
                </a:uFill>
              </a:rPr>
              <a:t>Ne nyisd meg </a:t>
            </a:r>
            <a:r>
              <a:rPr lang="hu-HU" dirty="0"/>
              <a:t>az ismeretlenektől kapott e-maileket!</a:t>
            </a:r>
          </a:p>
          <a:p>
            <a:pPr>
              <a:spcBef>
                <a:spcPts val="0"/>
              </a:spcBef>
              <a:buClr>
                <a:schemeClr val="tx1"/>
              </a:buClr>
              <a:buSzPct val="70000"/>
              <a:buFont typeface="Wingdings" panose="05000000000000000000" pitchFamily="2" charset="2"/>
              <a:buChar char="Ø"/>
            </a:pPr>
            <a:r>
              <a:rPr lang="hu-HU" u="dash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>
                  <a:solidFill>
                    <a:srgbClr val="00B0F0"/>
                  </a:solidFill>
                </a:uFill>
              </a:rPr>
              <a:t>Ne találkozz </a:t>
            </a:r>
            <a:r>
              <a:rPr lang="hu-HU" dirty="0"/>
              <a:t>felnőtt kísérő nélkül interneten megismert személlyel</a:t>
            </a:r>
            <a:r>
              <a:rPr lang="hu-HU" dirty="0" smtClean="0"/>
              <a:t>!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/>
              <a:t>2017.03.21.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3</a:t>
            </a:fld>
            <a:endParaRPr lang="hu-HU"/>
          </a:p>
        </p:txBody>
      </p:sp>
      <p:sp>
        <p:nvSpPr>
          <p:cNvPr id="6" name="Fazetta 5"/>
          <p:cNvSpPr/>
          <p:nvPr/>
        </p:nvSpPr>
        <p:spPr>
          <a:xfrm rot="20902294">
            <a:off x="2018619" y="1040033"/>
            <a:ext cx="792088" cy="864097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F</a:t>
            </a:r>
          </a:p>
        </p:txBody>
      </p:sp>
      <p:sp>
        <p:nvSpPr>
          <p:cNvPr id="7" name="Fazetta 6"/>
          <p:cNvSpPr/>
          <p:nvPr/>
        </p:nvSpPr>
        <p:spPr>
          <a:xfrm rot="257055">
            <a:off x="2845503" y="901061"/>
            <a:ext cx="792088" cy="864097"/>
          </a:xfrm>
          <a:prstGeom prst="beve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O</a:t>
            </a:r>
          </a:p>
        </p:txBody>
      </p:sp>
      <p:sp>
        <p:nvSpPr>
          <p:cNvPr id="8" name="Fazetta 7"/>
          <p:cNvSpPr/>
          <p:nvPr/>
        </p:nvSpPr>
        <p:spPr>
          <a:xfrm rot="21429959">
            <a:off x="3512756" y="1163480"/>
            <a:ext cx="792088" cy="864097"/>
          </a:xfrm>
          <a:prstGeom prst="bevel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N</a:t>
            </a:r>
          </a:p>
        </p:txBody>
      </p:sp>
      <p:sp>
        <p:nvSpPr>
          <p:cNvPr id="9" name="Fazetta 8"/>
          <p:cNvSpPr/>
          <p:nvPr/>
        </p:nvSpPr>
        <p:spPr>
          <a:xfrm rot="286617">
            <a:off x="4271909" y="971273"/>
            <a:ext cx="792088" cy="864097"/>
          </a:xfrm>
          <a:prstGeom prst="bevel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T</a:t>
            </a:r>
          </a:p>
        </p:txBody>
      </p:sp>
      <p:sp>
        <p:nvSpPr>
          <p:cNvPr id="10" name="Fazetta 9"/>
          <p:cNvSpPr/>
          <p:nvPr/>
        </p:nvSpPr>
        <p:spPr>
          <a:xfrm rot="21412705">
            <a:off x="5091563" y="901062"/>
            <a:ext cx="792088" cy="864097"/>
          </a:xfrm>
          <a:prstGeom prst="beve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O</a:t>
            </a:r>
          </a:p>
        </p:txBody>
      </p:sp>
      <p:sp>
        <p:nvSpPr>
          <p:cNvPr id="11" name="Fazetta 10"/>
          <p:cNvSpPr/>
          <p:nvPr/>
        </p:nvSpPr>
        <p:spPr>
          <a:xfrm rot="541993">
            <a:off x="5879679" y="1107502"/>
            <a:ext cx="792088" cy="864097"/>
          </a:xfrm>
          <a:prstGeom prst="beve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S</a:t>
            </a:r>
          </a:p>
        </p:txBody>
      </p:sp>
      <p:sp>
        <p:nvSpPr>
          <p:cNvPr id="12" name="Fazetta 11"/>
          <p:cNvSpPr/>
          <p:nvPr/>
        </p:nvSpPr>
        <p:spPr>
          <a:xfrm rot="539325">
            <a:off x="6765967" y="1056635"/>
            <a:ext cx="792088" cy="864097"/>
          </a:xfrm>
          <a:prstGeom prst="beve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4400" b="1" dirty="0"/>
              <a:t>!</a:t>
            </a:r>
          </a:p>
        </p:txBody>
      </p:sp>
      <p:sp>
        <p:nvSpPr>
          <p:cNvPr id="21" name="Szövegdoboz 20"/>
          <p:cNvSpPr txBox="1"/>
          <p:nvPr/>
        </p:nvSpPr>
        <p:spPr>
          <a:xfrm>
            <a:off x="-805" y="577711"/>
            <a:ext cx="476862" cy="5743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hu-HU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DIGITÁLIS LÁBNYOMOK</a:t>
            </a:r>
          </a:p>
        </p:txBody>
      </p:sp>
    </p:spTree>
    <p:extLst>
      <p:ext uri="{BB962C8B-B14F-4D97-AF65-F5344CB8AC3E}">
        <p14:creationId xmlns:p14="http://schemas.microsoft.com/office/powerpoint/2010/main" val="165351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>
        <p:split orient="vert"/>
      </p:transition>
    </mc:Choice>
    <mc:Fallback xmlns="">
      <p:transition spd="slow" advClick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soportba foglalás 6"/>
          <p:cNvGrpSpPr/>
          <p:nvPr/>
        </p:nvGrpSpPr>
        <p:grpSpPr>
          <a:xfrm>
            <a:off x="-36511" y="-13775"/>
            <a:ext cx="9203537" cy="6899159"/>
            <a:chOff x="-36511" y="-13775"/>
            <a:chExt cx="9203537" cy="6899159"/>
          </a:xfrm>
          <a:solidFill>
            <a:schemeClr val="accent6">
              <a:lumMod val="75000"/>
            </a:schemeClr>
          </a:solidFill>
        </p:grpSpPr>
        <p:sp>
          <p:nvSpPr>
            <p:cNvPr id="8" name="Téglalap 29"/>
            <p:cNvSpPr/>
            <p:nvPr userDrawn="1"/>
          </p:nvSpPr>
          <p:spPr>
            <a:xfrm>
              <a:off x="23026" y="6127162"/>
              <a:ext cx="9144000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Téglalap 29"/>
            <p:cNvSpPr/>
            <p:nvPr userDrawn="1"/>
          </p:nvSpPr>
          <p:spPr>
            <a:xfrm flipV="1">
              <a:off x="-805" y="-1"/>
              <a:ext cx="9144000" cy="836712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Téglalap 29"/>
            <p:cNvSpPr/>
            <p:nvPr userDrawn="1"/>
          </p:nvSpPr>
          <p:spPr>
            <a:xfrm rot="5400000">
              <a:off x="-3106981" y="3056695"/>
              <a:ext cx="6871777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Téglalap 29"/>
            <p:cNvSpPr/>
            <p:nvPr userDrawn="1"/>
          </p:nvSpPr>
          <p:spPr>
            <a:xfrm rot="5400000" flipV="1">
              <a:off x="5358779" y="3100968"/>
              <a:ext cx="6871777" cy="697055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874621" y="1677845"/>
            <a:ext cx="6402870" cy="1967179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hu-HU" sz="2800" b="1" i="1" spc="40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hu-HU" sz="2800" i="1" spc="400" dirty="0" smtClean="0"/>
              <a:t>egy </a:t>
            </a:r>
            <a:r>
              <a:rPr lang="hu-HU" sz="2800" i="1" spc="400" dirty="0"/>
              <a:t>bárányról, aki megbánta, hogy fényképet tett közzé magáról az interneten</a:t>
            </a:r>
            <a:r>
              <a:rPr lang="hu-HU" sz="2800" i="1" spc="400" dirty="0" smtClean="0"/>
              <a:t>.</a:t>
            </a:r>
            <a:endParaRPr lang="hu-HU" sz="2800" i="1" spc="400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>
                <a:solidFill>
                  <a:schemeClr val="tx1"/>
                </a:solidFill>
              </a:rPr>
              <a:t>2017.03.21.</a:t>
            </a:r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>
                <a:solidFill>
                  <a:schemeClr val="tx1"/>
                </a:solidFill>
              </a:rPr>
              <a:t>4</a:t>
            </a:fld>
            <a:endParaRPr lang="hu-HU" dirty="0">
              <a:solidFill>
                <a:schemeClr val="tx1"/>
              </a:solidFill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2071870" y="5373216"/>
            <a:ext cx="559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/>
              <a:t>Forrás:</a:t>
            </a:r>
            <a:r>
              <a:rPr lang="hu-HU" dirty="0"/>
              <a:t> </a:t>
            </a:r>
            <a:r>
              <a:rPr lang="hu-HU" dirty="0">
                <a:hlinkClick r:id="rId2"/>
              </a:rPr>
              <a:t>http://saferinternet.hu/tippek-videok/gyerekeknek</a:t>
            </a:r>
            <a:endParaRPr lang="hu-HU" dirty="0"/>
          </a:p>
        </p:txBody>
      </p:sp>
      <p:sp>
        <p:nvSpPr>
          <p:cNvPr id="17" name="Jobbra nyíl 16"/>
          <p:cNvSpPr/>
          <p:nvPr/>
        </p:nvSpPr>
        <p:spPr>
          <a:xfrm>
            <a:off x="2411195" y="4221088"/>
            <a:ext cx="2160000" cy="720000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Kattints a képre!</a:t>
            </a:r>
            <a:endParaRPr lang="hu-H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23" name="Tartalom helye 22" descr="Képernyőrész kivágása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3016"/>
            <a:ext cx="3240000" cy="1800000"/>
          </a:xfrm>
          <a:ln w="38100">
            <a:noFill/>
            <a:prstDash val="sysDot"/>
          </a:ln>
        </p:spPr>
      </p:pic>
      <p:sp>
        <p:nvSpPr>
          <p:cNvPr id="3" name="Szövegdoboz 2"/>
          <p:cNvSpPr txBox="1"/>
          <p:nvPr/>
        </p:nvSpPr>
        <p:spPr>
          <a:xfrm>
            <a:off x="2915816" y="831459"/>
            <a:ext cx="432048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900" b="1" i="1" spc="400" dirty="0">
                <a:ln w="19050">
                  <a:solidFill>
                    <a:prstClr val="black"/>
                  </a:solidFill>
                  <a:prstDash val="solid"/>
                </a:ln>
                <a:solidFill>
                  <a:srgbClr val="F79646">
                    <a:lumMod val="75000"/>
                  </a:srgb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ea typeface="+mj-ea"/>
                <a:cs typeface="+mj-cs"/>
              </a:rPr>
              <a:t>Mese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-805" y="577711"/>
            <a:ext cx="476862" cy="5743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hu-HU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DIGITÁLIS LÁBNYOMOK</a:t>
            </a:r>
          </a:p>
        </p:txBody>
      </p:sp>
    </p:spTree>
    <p:extLst>
      <p:ext uri="{BB962C8B-B14F-4D97-AF65-F5344CB8AC3E}">
        <p14:creationId xmlns:p14="http://schemas.microsoft.com/office/powerpoint/2010/main" val="2431426711"/>
      </p:ext>
    </p:extLst>
  </p:cSld>
  <p:clrMapOvr>
    <a:masterClrMapping/>
  </p:clrMapOvr>
  <p:transition spd="slow" advClick="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411760" y="440925"/>
            <a:ext cx="5688632" cy="1143000"/>
          </a:xfrm>
        </p:spPr>
        <p:txBody>
          <a:bodyPr>
            <a:normAutofit/>
          </a:bodyPr>
          <a:lstStyle/>
          <a:p>
            <a:r>
              <a:rPr lang="hu-HU" sz="4900" b="1" i="1" spc="400" dirty="0">
                <a:ln w="19050">
                  <a:solidFill>
                    <a:prstClr val="black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WEB WE WANT</a:t>
            </a:r>
          </a:p>
        </p:txBody>
      </p:sp>
      <p:grpSp>
        <p:nvGrpSpPr>
          <p:cNvPr id="7" name="Csoportba foglalás 6"/>
          <p:cNvGrpSpPr/>
          <p:nvPr/>
        </p:nvGrpSpPr>
        <p:grpSpPr>
          <a:xfrm>
            <a:off x="-36511" y="-13775"/>
            <a:ext cx="9203537" cy="6899159"/>
            <a:chOff x="-36511" y="-13775"/>
            <a:chExt cx="9203537" cy="689915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" name="Téglalap 29"/>
            <p:cNvSpPr/>
            <p:nvPr userDrawn="1"/>
          </p:nvSpPr>
          <p:spPr>
            <a:xfrm>
              <a:off x="23026" y="6127162"/>
              <a:ext cx="9144000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Téglalap 29"/>
            <p:cNvSpPr/>
            <p:nvPr userDrawn="1"/>
          </p:nvSpPr>
          <p:spPr>
            <a:xfrm flipV="1">
              <a:off x="-805" y="-1"/>
              <a:ext cx="9144000" cy="836712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Téglalap 29"/>
            <p:cNvSpPr/>
            <p:nvPr userDrawn="1"/>
          </p:nvSpPr>
          <p:spPr>
            <a:xfrm rot="5400000">
              <a:off x="-3106981" y="3056695"/>
              <a:ext cx="6871777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Téglalap 29"/>
            <p:cNvSpPr/>
            <p:nvPr userDrawn="1"/>
          </p:nvSpPr>
          <p:spPr>
            <a:xfrm rot="5400000" flipV="1">
              <a:off x="5358779" y="3100968"/>
              <a:ext cx="6871777" cy="697055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2017.03.21.</a:t>
            </a: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5</a:t>
            </a:fld>
            <a:endParaRPr lang="hu-HU"/>
          </a:p>
        </p:txBody>
      </p:sp>
      <p:graphicFrame>
        <p:nvGraphicFramePr>
          <p:cNvPr id="16" name="Tartalom helye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9309372"/>
              </p:ext>
            </p:extLst>
          </p:nvPr>
        </p:nvGraphicFramePr>
        <p:xfrm>
          <a:off x="2555776" y="1454610"/>
          <a:ext cx="5400600" cy="4061498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700300"/>
                <a:gridCol w="2700300"/>
              </a:tblGrid>
              <a:tr h="364940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Fiatalok számára készült munkafüzet</a:t>
                      </a:r>
                      <a:endParaRPr lang="hu-HU" dirty="0"/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Tanári</a:t>
                      </a:r>
                      <a:r>
                        <a:rPr lang="hu-HU" baseline="0" dirty="0" smtClean="0"/>
                        <a:t> kézikönyv</a:t>
                      </a:r>
                      <a:endParaRPr lang="hu-HU" dirty="0"/>
                    </a:p>
                  </a:txBody>
                  <a:tcPr anchor="ctr"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28282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 smtClean="0"/>
                    </a:p>
                    <a:p>
                      <a:endParaRPr lang="hu-H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86778"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hlinkClick r:id="rId2"/>
                        </a:rPr>
                        <a:t>http://saferinternet.hu/letoltesek/oktatasi-anyagok</a:t>
                      </a:r>
                      <a:r>
                        <a:rPr lang="hu-HU" dirty="0" smtClean="0"/>
                        <a:t> </a:t>
                      </a:r>
                      <a:endParaRPr lang="hu-HU" dirty="0"/>
                    </a:p>
                  </a:txBody>
                  <a:tcPr>
                    <a:lnL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387134"/>
            <a:ext cx="216024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Tartalom helye 2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43"/>
          <a:stretch/>
        </p:blipFill>
        <p:spPr>
          <a:xfrm>
            <a:off x="5580112" y="2343511"/>
            <a:ext cx="2160000" cy="2160000"/>
          </a:xfrm>
          <a:prstGeom prst="rect">
            <a:avLst/>
          </a:prstGeom>
        </p:spPr>
      </p:pic>
      <p:sp>
        <p:nvSpPr>
          <p:cNvPr id="20" name="Szövegdoboz 19"/>
          <p:cNvSpPr txBox="1"/>
          <p:nvPr/>
        </p:nvSpPr>
        <p:spPr>
          <a:xfrm>
            <a:off x="-805" y="577711"/>
            <a:ext cx="476862" cy="5743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hu-HU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DIGITÁLIS LÁBNYOMOK</a:t>
            </a:r>
          </a:p>
        </p:txBody>
      </p:sp>
    </p:spTree>
    <p:extLst>
      <p:ext uri="{BB962C8B-B14F-4D97-AF65-F5344CB8AC3E}">
        <p14:creationId xmlns:p14="http://schemas.microsoft.com/office/powerpoint/2010/main" val="337461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>
        <p:circle/>
      </p:transition>
    </mc:Choice>
    <mc:Fallback xmlns="">
      <p:transition spd="slow" advClick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 -0.018 0.033 -0.044 0.058 -0.044 C 0.095 -0.044 0.125 -0.017 0.125 0.017 C 0.125 0.028 0.122 0.038 0.116 0.047 C 0.117 0.047 0 0.182 0 0.183 C 0 0.182 -0.117 0.047 -0.116 0.047 C -0.122 0.038 -0.125 0.028 -0.125 0.017 C -0.125 -0.017 -0.095 -0.044 -0.057 -0.044 C -0.033 -0.044 -0.012 -0.018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2 -0.018 0.033 -0.044 0.058 -0.044 C 0.095 -0.044 0.125 -0.017 0.125 0.017 C 0.125 0.028 0.122 0.038 0.116 0.047 C 0.117 0.047 0 0.182 0 0.183 C 0 0.182 -0.117 0.047 -0.116 0.047 C -0.122 0.038 -0.125 0.028 -0.125 0.017 C -0.125 -0.017 -0.095 -0.044 -0.057 -0.044 C -0.033 -0.044 -0.012 -0.018 0 0 Z" pathEditMode="relative" ptsTypes="">
                                      <p:cBhvr>
                                        <p:cTn id="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563877" cy="921072"/>
          </a:xfrm>
        </p:spPr>
        <p:txBody>
          <a:bodyPr/>
          <a:lstStyle/>
          <a:p>
            <a:r>
              <a:rPr lang="hu-HU" b="1" i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Nem vagy egyedül!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875917" y="1772817"/>
            <a:ext cx="6570223" cy="3816424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arenR"/>
            </a:pPr>
            <a:r>
              <a:rPr lang="hu-HU" spc="-200" dirty="0"/>
              <a:t>Ha bántottak </a:t>
            </a:r>
            <a:r>
              <a:rPr lang="hu-HU" spc="-200" dirty="0" smtClean="0"/>
              <a:t>a </a:t>
            </a:r>
            <a:r>
              <a:rPr lang="hu-HU" spc="-200" dirty="0"/>
              <a:t>neten, </a:t>
            </a:r>
            <a:r>
              <a:rPr lang="hu-HU" spc="-200" dirty="0" smtClean="0"/>
              <a:t>sérelem </a:t>
            </a:r>
            <a:r>
              <a:rPr lang="hu-HU" spc="-200" dirty="0"/>
              <a:t>ért, </a:t>
            </a:r>
            <a:r>
              <a:rPr lang="hu-HU" spc="-200" dirty="0" smtClean="0"/>
              <a:t>vagy </a:t>
            </a:r>
            <a:r>
              <a:rPr lang="hu-HU" spc="-200" dirty="0"/>
              <a:t>tudomásod van arról, </a:t>
            </a:r>
            <a:r>
              <a:rPr lang="hu-HU" spc="-200" dirty="0" smtClean="0"/>
              <a:t>hogy </a:t>
            </a:r>
            <a:r>
              <a:rPr lang="hu-HU" spc="-200" dirty="0"/>
              <a:t>másokkal ez történt, </a:t>
            </a:r>
            <a:r>
              <a:rPr lang="hu-HU" b="1" i="1" spc="-200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kérj segítséget!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hu-HU" spc="-200" dirty="0" smtClean="0"/>
              <a:t>Ha </a:t>
            </a:r>
            <a:r>
              <a:rPr lang="hu-HU" spc="-200" dirty="0"/>
              <a:t>hasonló helyzetbe kerülsz, szólj először a </a:t>
            </a:r>
            <a:r>
              <a:rPr lang="hu-HU" b="1" i="1" spc="-200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szüleidnek</a:t>
            </a:r>
            <a:r>
              <a:rPr lang="hu-HU" spc="-200" dirty="0"/>
              <a:t> vagy a </a:t>
            </a:r>
            <a:r>
              <a:rPr lang="hu-HU" b="1" i="1" spc="-200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tanárodnak! </a:t>
            </a:r>
          </a:p>
          <a:p>
            <a:pPr marL="514350" indent="-514350" algn="just">
              <a:buFont typeface="+mj-lt"/>
              <a:buAutoNum type="arabicParenR"/>
            </a:pPr>
            <a:r>
              <a:rPr lang="hu-HU" spc="-200" dirty="0" smtClean="0"/>
              <a:t>Segítséget </a:t>
            </a:r>
            <a:r>
              <a:rPr lang="hu-HU" spc="-200" dirty="0"/>
              <a:t>kaphatsz még a </a:t>
            </a:r>
            <a:r>
              <a:rPr lang="hu-HU" b="1" i="1" spc="-200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j-lt"/>
                <a:ea typeface="+mj-ea"/>
                <a:cs typeface="+mj-cs"/>
              </a:rPr>
              <a:t>Kék Vonal Gyermekkrízis Alapítványtól </a:t>
            </a:r>
            <a:r>
              <a:rPr lang="hu-HU" spc="-200" dirty="0" smtClean="0"/>
              <a:t>is.</a:t>
            </a:r>
            <a:endParaRPr lang="hu-HU" spc="-200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-36511" y="-13775"/>
            <a:ext cx="9203537" cy="6899159"/>
            <a:chOff x="-36511" y="-13775"/>
            <a:chExt cx="9203537" cy="6899159"/>
          </a:xfrm>
          <a:solidFill>
            <a:srgbClr val="92D050"/>
          </a:solidFill>
        </p:grpSpPr>
        <p:sp>
          <p:nvSpPr>
            <p:cNvPr id="7" name="Téglalap 29"/>
            <p:cNvSpPr/>
            <p:nvPr userDrawn="1"/>
          </p:nvSpPr>
          <p:spPr>
            <a:xfrm>
              <a:off x="23026" y="6127162"/>
              <a:ext cx="9144000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8" name="Téglalap 29"/>
            <p:cNvSpPr/>
            <p:nvPr userDrawn="1"/>
          </p:nvSpPr>
          <p:spPr>
            <a:xfrm flipV="1">
              <a:off x="-805" y="-1"/>
              <a:ext cx="9144000" cy="836712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9" name="Téglalap 29"/>
            <p:cNvSpPr/>
            <p:nvPr userDrawn="1"/>
          </p:nvSpPr>
          <p:spPr>
            <a:xfrm rot="5400000">
              <a:off x="-3106981" y="3056695"/>
              <a:ext cx="6871777" cy="730838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Téglalap 29"/>
            <p:cNvSpPr/>
            <p:nvPr userDrawn="1"/>
          </p:nvSpPr>
          <p:spPr>
            <a:xfrm rot="5400000" flipV="1">
              <a:off x="5358779" y="3100968"/>
              <a:ext cx="6871777" cy="697055"/>
            </a:xfrm>
            <a:custGeom>
              <a:avLst/>
              <a:gdLst>
                <a:gd name="connsiteX0" fmla="*/ 0 w 9144000"/>
                <a:gd name="connsiteY0" fmla="*/ 0 h 705237"/>
                <a:gd name="connsiteX1" fmla="*/ 9144000 w 9144000"/>
                <a:gd name="connsiteY1" fmla="*/ 0 h 705237"/>
                <a:gd name="connsiteX2" fmla="*/ 9144000 w 9144000"/>
                <a:gd name="connsiteY2" fmla="*/ 705237 h 705237"/>
                <a:gd name="connsiteX3" fmla="*/ 0 w 9144000"/>
                <a:gd name="connsiteY3" fmla="*/ 705237 h 705237"/>
                <a:gd name="connsiteX4" fmla="*/ 0 w 9144000"/>
                <a:gd name="connsiteY4" fmla="*/ 0 h 705237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9144000 w 9144000"/>
                <a:gd name="connsiteY2" fmla="*/ 164 h 705401"/>
                <a:gd name="connsiteX3" fmla="*/ 9144000 w 9144000"/>
                <a:gd name="connsiteY3" fmla="*/ 705401 h 705401"/>
                <a:gd name="connsiteX4" fmla="*/ 0 w 9144000"/>
                <a:gd name="connsiteY4" fmla="*/ 705401 h 705401"/>
                <a:gd name="connsiteX5" fmla="*/ 0 w 9144000"/>
                <a:gd name="connsiteY5" fmla="*/ 164 h 705401"/>
                <a:gd name="connsiteX0" fmla="*/ 0 w 9144000"/>
                <a:gd name="connsiteY0" fmla="*/ 164 h 705401"/>
                <a:gd name="connsiteX1" fmla="*/ 3855291 w 9144000"/>
                <a:gd name="connsiteY1" fmla="*/ 185139 h 705401"/>
                <a:gd name="connsiteX2" fmla="*/ 7402533 w 9144000"/>
                <a:gd name="connsiteY2" fmla="*/ 295498 h 705401"/>
                <a:gd name="connsiteX3" fmla="*/ 9144000 w 9144000"/>
                <a:gd name="connsiteY3" fmla="*/ 164 h 705401"/>
                <a:gd name="connsiteX4" fmla="*/ 9144000 w 9144000"/>
                <a:gd name="connsiteY4" fmla="*/ 705401 h 705401"/>
                <a:gd name="connsiteX5" fmla="*/ 0 w 9144000"/>
                <a:gd name="connsiteY5" fmla="*/ 705401 h 705401"/>
                <a:gd name="connsiteX6" fmla="*/ 0 w 9144000"/>
                <a:gd name="connsiteY6" fmla="*/ 164 h 705401"/>
                <a:gd name="connsiteX0" fmla="*/ 0 w 9144000"/>
                <a:gd name="connsiteY0" fmla="*/ 25601 h 730838"/>
                <a:gd name="connsiteX1" fmla="*/ 1080560 w 9144000"/>
                <a:gd name="connsiteY1" fmla="*/ 226341 h 730838"/>
                <a:gd name="connsiteX2" fmla="*/ 3855291 w 9144000"/>
                <a:gd name="connsiteY2" fmla="*/ 210576 h 730838"/>
                <a:gd name="connsiteX3" fmla="*/ 7402533 w 9144000"/>
                <a:gd name="connsiteY3" fmla="*/ 320935 h 730838"/>
                <a:gd name="connsiteX4" fmla="*/ 9144000 w 9144000"/>
                <a:gd name="connsiteY4" fmla="*/ 25601 h 730838"/>
                <a:gd name="connsiteX5" fmla="*/ 9144000 w 9144000"/>
                <a:gd name="connsiteY5" fmla="*/ 730838 h 730838"/>
                <a:gd name="connsiteX6" fmla="*/ 0 w 9144000"/>
                <a:gd name="connsiteY6" fmla="*/ 730838 h 730838"/>
                <a:gd name="connsiteX7" fmla="*/ 0 w 9144000"/>
                <a:gd name="connsiteY7" fmla="*/ 25601 h 7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44000" h="730838">
                  <a:moveTo>
                    <a:pt x="0" y="25601"/>
                  </a:moveTo>
                  <a:cubicBezTo>
                    <a:pt x="224762" y="-84758"/>
                    <a:pt x="438012" y="195512"/>
                    <a:pt x="1080560" y="226341"/>
                  </a:cubicBezTo>
                  <a:cubicBezTo>
                    <a:pt x="1723108" y="257170"/>
                    <a:pt x="2846298" y="168535"/>
                    <a:pt x="3855291" y="210576"/>
                  </a:cubicBezTo>
                  <a:cubicBezTo>
                    <a:pt x="4916836" y="163279"/>
                    <a:pt x="6340988" y="368232"/>
                    <a:pt x="7402533" y="320935"/>
                  </a:cubicBezTo>
                  <a:lnTo>
                    <a:pt x="9144000" y="25601"/>
                  </a:lnTo>
                  <a:lnTo>
                    <a:pt x="9144000" y="730838"/>
                  </a:lnTo>
                  <a:lnTo>
                    <a:pt x="0" y="730838"/>
                  </a:lnTo>
                  <a:lnTo>
                    <a:pt x="0" y="256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dirty="0" smtClean="0"/>
              <a:t>2017.03.21.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4F260-E576-4EFC-9306-B567DBF14953}" type="slidenum">
              <a:rPr lang="hu-HU" smtClean="0"/>
              <a:t>6</a:t>
            </a:fld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2267744" y="646778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000" dirty="0" smtClean="0"/>
              <a:t>KÉSZÍTETTE: NEVED</a:t>
            </a:r>
            <a:endParaRPr lang="hu-HU" sz="2000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-805" y="577711"/>
            <a:ext cx="476862" cy="5743568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hu-HU" sz="1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DIGITÁLIS LÁBNYOMOK</a:t>
            </a:r>
          </a:p>
        </p:txBody>
      </p:sp>
      <p:sp>
        <p:nvSpPr>
          <p:cNvPr id="16" name="Hullám 15"/>
          <p:cNvSpPr/>
          <p:nvPr/>
        </p:nvSpPr>
        <p:spPr>
          <a:xfrm>
            <a:off x="3743908" y="5433265"/>
            <a:ext cx="4716524" cy="948063"/>
          </a:xfrm>
          <a:prstGeom prst="wav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7" name="Téglalap 16"/>
          <p:cNvSpPr/>
          <p:nvPr/>
        </p:nvSpPr>
        <p:spPr>
          <a:xfrm rot="60000">
            <a:off x="4072236" y="5602488"/>
            <a:ext cx="4068452" cy="52735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20000"/>
                <a:gd name="adj2" fmla="val 8"/>
              </a:avLst>
            </a:prstTxWarp>
            <a:spAutoFit/>
          </a:bodyPr>
          <a:lstStyle/>
          <a:p>
            <a:pPr algn="ctr"/>
            <a:r>
              <a:rPr lang="hu-H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NETEZZ BINZTONSÁGOSAN!</a:t>
            </a:r>
            <a:endParaRPr lang="hu-H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237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698</TotalTime>
  <Words>170</Words>
  <Application>Microsoft Office PowerPoint</Application>
  <PresentationFormat>Diavetítés a képernyőre (4:3 oldalarány)</PresentationFormat>
  <Paragraphs>53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PowerPoint bemutató</vt:lpstr>
      <vt:lpstr>Csatlakoztunk!</vt:lpstr>
      <vt:lpstr>PowerPoint bemutató</vt:lpstr>
      <vt:lpstr> egy bárányról, aki megbánta, hogy fényképet tett közzé magáról az interneten.</vt:lpstr>
      <vt:lpstr>WEB WE WANT</vt:lpstr>
      <vt:lpstr>Nem vagy egyedül!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tanarok</dc:creator>
  <cp:lastModifiedBy>tanarok</cp:lastModifiedBy>
  <cp:revision>76</cp:revision>
  <cp:lastPrinted>2017-03-14T14:01:19Z</cp:lastPrinted>
  <dcterms:created xsi:type="dcterms:W3CDTF">2017-03-06T21:02:41Z</dcterms:created>
  <dcterms:modified xsi:type="dcterms:W3CDTF">2017-03-15T12:30:46Z</dcterms:modified>
</cp:coreProperties>
</file>